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56" r:id="rId2"/>
    <p:sldId id="257" r:id="rId3"/>
    <p:sldId id="314" r:id="rId4"/>
    <p:sldId id="258" r:id="rId5"/>
    <p:sldId id="260" r:id="rId6"/>
    <p:sldId id="261" r:id="rId7"/>
    <p:sldId id="262" r:id="rId8"/>
    <p:sldId id="263" r:id="rId9"/>
    <p:sldId id="315" r:id="rId10"/>
    <p:sldId id="316" r:id="rId11"/>
    <p:sldId id="317" r:id="rId12"/>
    <p:sldId id="318"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9" r:id="rId31"/>
    <p:sldId id="340" r:id="rId32"/>
    <p:sldId id="341" r:id="rId33"/>
    <p:sldId id="342" r:id="rId34"/>
    <p:sldId id="343" r:id="rId35"/>
    <p:sldId id="336" r:id="rId36"/>
    <p:sldId id="344" r:id="rId37"/>
    <p:sldId id="337" r:id="rId38"/>
    <p:sldId id="345" r:id="rId39"/>
    <p:sldId id="346" r:id="rId40"/>
    <p:sldId id="348" r:id="rId41"/>
    <p:sldId id="338" r:id="rId42"/>
    <p:sldId id="356" r:id="rId43"/>
    <p:sldId id="357" r:id="rId44"/>
    <p:sldId id="349" r:id="rId45"/>
    <p:sldId id="350" r:id="rId46"/>
    <p:sldId id="351" r:id="rId47"/>
    <p:sldId id="352" r:id="rId48"/>
    <p:sldId id="353" r:id="rId49"/>
    <p:sldId id="354" r:id="rId50"/>
    <p:sldId id="355" r:id="rId51"/>
    <p:sldId id="358" r:id="rId52"/>
    <p:sldId id="359" r:id="rId53"/>
    <p:sldId id="360" r:id="rId54"/>
    <p:sldId id="361" r:id="rId55"/>
    <p:sldId id="362" r:id="rId56"/>
    <p:sldId id="367" r:id="rId57"/>
    <p:sldId id="368" r:id="rId58"/>
    <p:sldId id="363" r:id="rId59"/>
    <p:sldId id="369" r:id="rId60"/>
    <p:sldId id="364" r:id="rId61"/>
    <p:sldId id="370" r:id="rId62"/>
    <p:sldId id="365" r:id="rId63"/>
    <p:sldId id="371" r:id="rId64"/>
    <p:sldId id="372" r:id="rId65"/>
    <p:sldId id="366" r:id="rId66"/>
    <p:sldId id="383" r:id="rId67"/>
    <p:sldId id="373" r:id="rId68"/>
    <p:sldId id="375" r:id="rId69"/>
    <p:sldId id="376" r:id="rId70"/>
    <p:sldId id="377" r:id="rId71"/>
    <p:sldId id="378" r:id="rId72"/>
    <p:sldId id="379" r:id="rId73"/>
    <p:sldId id="380" r:id="rId74"/>
    <p:sldId id="381" r:id="rId75"/>
    <p:sldId id="384" r:id="rId76"/>
    <p:sldId id="385" r:id="rId77"/>
    <p:sldId id="382" r:id="rId78"/>
    <p:sldId id="386" r:id="rId7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353" autoAdjust="0"/>
    <p:restoredTop sz="94624" autoAdjust="0"/>
  </p:normalViewPr>
  <p:slideViewPr>
    <p:cSldViewPr>
      <p:cViewPr varScale="1">
        <p:scale>
          <a:sx n="69" d="100"/>
          <a:sy n="69" d="100"/>
        </p:scale>
        <p:origin x="-55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BD7DDF-C377-43D0-A103-44A658133133}" type="datetimeFigureOut">
              <a:rPr lang="tr-TR" smtClean="0"/>
              <a:pPr/>
              <a:t>6.12.2017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564708-AF75-4952-906E-8C5C5E8C765C}"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17</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18</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19</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20</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21</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22</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23</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24</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25</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26</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9</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27</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28</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29</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35</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37</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40</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41</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44</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45</a:t>
            </a:fld>
            <a:endParaRPr lang="tr-T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46</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10</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47</a:t>
            </a:fld>
            <a:endParaRPr lang="tr-T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48</a:t>
            </a:fld>
            <a:endParaRPr lang="tr-T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49</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50</a:t>
            </a:fld>
            <a:endParaRPr lang="tr-T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51</a:t>
            </a:fld>
            <a:endParaRPr lang="tr-T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52</a:t>
            </a:fld>
            <a:endParaRPr lang="tr-T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53</a:t>
            </a:fld>
            <a:endParaRPr lang="tr-T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54</a:t>
            </a:fld>
            <a:endParaRPr lang="tr-T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55</a:t>
            </a:fld>
            <a:endParaRPr lang="tr-T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56</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11</a:t>
            </a:fld>
            <a:endParaRPr lang="tr-T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58</a:t>
            </a:fld>
            <a:endParaRPr lang="tr-T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60</a:t>
            </a:fld>
            <a:endParaRPr lang="tr-T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62</a:t>
            </a:fld>
            <a:endParaRPr lang="tr-T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65</a:t>
            </a:fld>
            <a:endParaRPr lang="tr-T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66</a:t>
            </a:fld>
            <a:endParaRPr lang="tr-T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67</a:t>
            </a:fld>
            <a:endParaRPr lang="tr-T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68</a:t>
            </a:fld>
            <a:endParaRPr lang="tr-T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69</a:t>
            </a:fld>
            <a:endParaRPr lang="tr-T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70</a:t>
            </a:fld>
            <a:endParaRPr lang="tr-T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71</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12</a:t>
            </a:fld>
            <a:endParaRPr lang="tr-T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72</a:t>
            </a:fld>
            <a:endParaRPr lang="tr-T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73</a:t>
            </a:fld>
            <a:endParaRPr lang="tr-T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74</a:t>
            </a:fld>
            <a:endParaRPr lang="tr-T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75</a:t>
            </a:fld>
            <a:endParaRPr lang="tr-T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76</a:t>
            </a:fld>
            <a:endParaRPr lang="tr-T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77</a:t>
            </a:fld>
            <a:endParaRPr lang="tr-T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78</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13</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14</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15</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6564708-AF75-4952-906E-8C5C5E8C765C}" type="slidenum">
              <a:rPr lang="tr-TR" smtClean="0"/>
              <a:pPr/>
              <a:t>16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C374C07-1B30-454A-89E9-FF1683EA08D6}" type="datetimeFigureOut">
              <a:rPr lang="tr-TR" smtClean="0"/>
              <a:pPr/>
              <a:t>6.12.2017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6E01C81-FFB7-4F52-ABB1-0B16D2322208}"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374C07-1B30-454A-89E9-FF1683EA08D6}" type="datetimeFigureOut">
              <a:rPr lang="tr-TR" smtClean="0"/>
              <a:pPr/>
              <a:t>6.12.2017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E01C81-FFB7-4F52-ABB1-0B16D2322208}"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jpeg"/><Relationship Id="rId7"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6.jpeg"/><Relationship Id="rId4" Type="http://schemas.openxmlformats.org/officeDocument/2006/relationships/image" Target="../media/image8.jpeg"/><Relationship Id="rId9"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2.gif"/></Relationships>
</file>

<file path=ppt/slides/_rels/slide7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2.gif"/></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2.gif"/></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Ensar vakfı siyer  çalışmaları\fotoğraflar\109721_en_guzel_sade_arka_planlar_6.jpg"/>
          <p:cNvPicPr>
            <a:picLocks noChangeAspect="1" noChangeArrowheads="1"/>
          </p:cNvPicPr>
          <p:nvPr/>
        </p:nvPicPr>
        <p:blipFill>
          <a:blip r:embed="rId2"/>
          <a:srcRect/>
          <a:stretch>
            <a:fillRect/>
          </a:stretch>
        </p:blipFill>
        <p:spPr bwMode="auto">
          <a:xfrm>
            <a:off x="-304800" y="-271463"/>
            <a:ext cx="9753600" cy="7400926"/>
          </a:xfrm>
          <a:prstGeom prst="rect">
            <a:avLst/>
          </a:prstGeom>
          <a:noFill/>
        </p:spPr>
      </p:pic>
      <p:sp>
        <p:nvSpPr>
          <p:cNvPr id="5" name="4 Dikdörtgen"/>
          <p:cNvSpPr/>
          <p:nvPr/>
        </p:nvSpPr>
        <p:spPr>
          <a:xfrm>
            <a:off x="1714480" y="1285860"/>
            <a:ext cx="6481711" cy="3139321"/>
          </a:xfrm>
          <a:prstGeom prst="rect">
            <a:avLst/>
          </a:prstGeom>
        </p:spPr>
        <p:txBody>
          <a:bodyPr wrap="none">
            <a:spAutoFit/>
          </a:bodyPr>
          <a:lstStyle/>
          <a:p>
            <a:r>
              <a:rPr lang="tr-TR" sz="6600" b="1" dirty="0" smtClean="0"/>
              <a:t>FIKHİ HÜKÜMLER </a:t>
            </a:r>
          </a:p>
          <a:p>
            <a:pPr algn="ctr"/>
            <a:r>
              <a:rPr lang="tr-TR" sz="6600" b="1" dirty="0" smtClean="0"/>
              <a:t>VE </a:t>
            </a:r>
          </a:p>
          <a:p>
            <a:r>
              <a:rPr lang="tr-TR" sz="6600" b="1" dirty="0" smtClean="0"/>
              <a:t>    KAYNAKLARI</a:t>
            </a:r>
            <a:endParaRPr lang="tr-TR" sz="6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0" dur="500"/>
                                        <p:tgtEl>
                                          <p:spTgt spid="5">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571472" y="571480"/>
            <a:ext cx="4509320" cy="523220"/>
          </a:xfrm>
          <a:prstGeom prst="rect">
            <a:avLst/>
          </a:prstGeom>
        </p:spPr>
        <p:txBody>
          <a:bodyPr wrap="square">
            <a:spAutoFit/>
          </a:bodyPr>
          <a:lstStyle/>
          <a:p>
            <a:pPr>
              <a:spcAft>
                <a:spcPts val="600"/>
              </a:spcAft>
            </a:pPr>
            <a:r>
              <a:rPr lang="tr-TR" sz="2800" b="1" dirty="0" smtClean="0"/>
              <a:t>1.1. Ehliyetin Şartları</a:t>
            </a:r>
          </a:p>
        </p:txBody>
      </p:sp>
      <p:sp>
        <p:nvSpPr>
          <p:cNvPr id="8" name="7 Dikdörtgen"/>
          <p:cNvSpPr/>
          <p:nvPr/>
        </p:nvSpPr>
        <p:spPr>
          <a:xfrm>
            <a:off x="428596" y="1500174"/>
            <a:ext cx="428628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Temyiz öncesi dönem:</a:t>
            </a:r>
            <a:endParaRPr lang="tr-TR" sz="2400" dirty="0"/>
          </a:p>
        </p:txBody>
      </p:sp>
      <p:sp>
        <p:nvSpPr>
          <p:cNvPr id="9" name="8 Dikdörtgen"/>
          <p:cNvSpPr/>
          <p:nvPr/>
        </p:nvSpPr>
        <p:spPr>
          <a:xfrm>
            <a:off x="428596" y="2214554"/>
            <a:ext cx="3429024" cy="221457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2400" dirty="0" smtClean="0"/>
              <a:t>Yedi yaşının altında olan çocuklar ile akıl hastaları temyizden yoksun yani </a:t>
            </a:r>
            <a:r>
              <a:rPr lang="tr-TR" sz="2400" b="1" dirty="0" smtClean="0">
                <a:solidFill>
                  <a:srgbClr val="FF0000"/>
                </a:solidFill>
              </a:rPr>
              <a:t>gayri mümeyyiz </a:t>
            </a:r>
            <a:r>
              <a:rPr lang="tr-TR" sz="2400" dirty="0" smtClean="0"/>
              <a:t>kabul edilirler.</a:t>
            </a:r>
            <a:endParaRPr lang="tr-TR" sz="2400" dirty="0"/>
          </a:p>
        </p:txBody>
      </p:sp>
      <p:pic>
        <p:nvPicPr>
          <p:cNvPr id="2050" name="Picture 2" descr="İlgili resim"/>
          <p:cNvPicPr>
            <a:picLocks noChangeAspect="1" noChangeArrowheads="1"/>
          </p:cNvPicPr>
          <p:nvPr/>
        </p:nvPicPr>
        <p:blipFill>
          <a:blip r:embed="rId4"/>
          <a:srcRect/>
          <a:stretch>
            <a:fillRect/>
          </a:stretch>
        </p:blipFill>
        <p:spPr bwMode="auto">
          <a:xfrm>
            <a:off x="4286248" y="2214554"/>
            <a:ext cx="4619466" cy="3214710"/>
          </a:xfrm>
          <a:prstGeom prst="rect">
            <a:avLst/>
          </a:prstGeom>
        </p:spPr>
        <p:style>
          <a:lnRef idx="2">
            <a:schemeClr val="dk1"/>
          </a:lnRef>
          <a:fillRef idx="1">
            <a:schemeClr val="lt1"/>
          </a:fillRef>
          <a:effectRef idx="0">
            <a:schemeClr val="dk1"/>
          </a:effectRef>
          <a:fontRef idx="minor">
            <a:schemeClr val="dk1"/>
          </a:fontRef>
        </p:style>
      </p:pic>
      <p:pic>
        <p:nvPicPr>
          <p:cNvPr id="10" name="Picture 2" descr="deli insan ile ilgili görsel sonucu"/>
          <p:cNvPicPr>
            <a:picLocks noChangeAspect="1" noChangeArrowheads="1"/>
          </p:cNvPicPr>
          <p:nvPr/>
        </p:nvPicPr>
        <p:blipFill>
          <a:blip r:embed="rId5"/>
          <a:srcRect/>
          <a:stretch>
            <a:fillRect/>
          </a:stretch>
        </p:blipFill>
        <p:spPr bwMode="auto">
          <a:xfrm>
            <a:off x="4572000" y="2214554"/>
            <a:ext cx="4071966" cy="3714776"/>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4" presetClass="entr" presetSubtype="10" fill="hold" nodeType="with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randombar(horizontal)">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571472" y="571480"/>
            <a:ext cx="4509320" cy="523220"/>
          </a:xfrm>
          <a:prstGeom prst="rect">
            <a:avLst/>
          </a:prstGeom>
        </p:spPr>
        <p:txBody>
          <a:bodyPr wrap="square">
            <a:spAutoFit/>
          </a:bodyPr>
          <a:lstStyle/>
          <a:p>
            <a:pPr>
              <a:spcAft>
                <a:spcPts val="600"/>
              </a:spcAft>
            </a:pPr>
            <a:r>
              <a:rPr lang="tr-TR" sz="2800" b="1" dirty="0" smtClean="0"/>
              <a:t>1.1. Ehliyetin Şartları</a:t>
            </a:r>
          </a:p>
        </p:txBody>
      </p:sp>
      <p:sp>
        <p:nvSpPr>
          <p:cNvPr id="8" name="7 Dikdörtgen"/>
          <p:cNvSpPr/>
          <p:nvPr/>
        </p:nvSpPr>
        <p:spPr>
          <a:xfrm>
            <a:off x="428596" y="1500174"/>
            <a:ext cx="428628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Temyiz öncesi dönem:</a:t>
            </a:r>
            <a:endParaRPr lang="tr-TR" sz="2400" dirty="0"/>
          </a:p>
        </p:txBody>
      </p:sp>
      <p:sp>
        <p:nvSpPr>
          <p:cNvPr id="9" name="8 Dikdörtgen"/>
          <p:cNvSpPr/>
          <p:nvPr/>
        </p:nvSpPr>
        <p:spPr>
          <a:xfrm>
            <a:off x="357158" y="2428868"/>
            <a:ext cx="3429024" cy="385765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tr-TR" sz="2400" b="1" dirty="0" smtClean="0">
              <a:solidFill>
                <a:srgbClr val="FF0000"/>
              </a:solidFill>
            </a:endParaRPr>
          </a:p>
          <a:p>
            <a:endParaRPr lang="tr-TR" sz="2400" b="1" dirty="0" smtClean="0">
              <a:solidFill>
                <a:srgbClr val="FF0000"/>
              </a:solidFill>
            </a:endParaRPr>
          </a:p>
          <a:p>
            <a:r>
              <a:rPr lang="tr-TR" sz="2400" b="1" dirty="0" smtClean="0">
                <a:solidFill>
                  <a:srgbClr val="FF0000"/>
                </a:solidFill>
              </a:rPr>
              <a:t>Gayri mümeyyiz </a:t>
            </a:r>
            <a:r>
              <a:rPr lang="tr-TR" sz="2400" dirty="0" smtClean="0"/>
              <a:t>kabul edilenlerin vücub ehliyeti tam olsa da edâ</a:t>
            </a:r>
          </a:p>
          <a:p>
            <a:r>
              <a:rPr lang="tr-TR" sz="2400" dirty="0" smtClean="0"/>
              <a:t>ehliyetleri yoktur.</a:t>
            </a:r>
          </a:p>
          <a:p>
            <a:r>
              <a:rPr lang="tr-TR" sz="2400" dirty="0" smtClean="0"/>
              <a:t>Ayrıca sözlü olarak yapılması gereken tasarruflar konusunda </a:t>
            </a:r>
            <a:r>
              <a:rPr lang="tr-TR" sz="2400" b="1" dirty="0" smtClean="0">
                <a:solidFill>
                  <a:srgbClr val="FF0000"/>
                </a:solidFill>
              </a:rPr>
              <a:t>kısıtlı (mahcûr) </a:t>
            </a:r>
            <a:r>
              <a:rPr lang="tr-TR" sz="2400" dirty="0" smtClean="0"/>
              <a:t>sayılırlar.</a:t>
            </a:r>
          </a:p>
          <a:p>
            <a:endParaRPr lang="tr-TR" sz="2400" dirty="0" smtClean="0"/>
          </a:p>
          <a:p>
            <a:endParaRPr lang="tr-TR" sz="2400" dirty="0" smtClean="0"/>
          </a:p>
          <a:p>
            <a:endParaRPr lang="tr-TR" sz="2400" dirty="0" smtClean="0"/>
          </a:p>
        </p:txBody>
      </p:sp>
      <p:pic>
        <p:nvPicPr>
          <p:cNvPr id="10" name="Picture 2" descr="İlgili resim"/>
          <p:cNvPicPr>
            <a:picLocks noChangeAspect="1" noChangeArrowheads="1"/>
          </p:cNvPicPr>
          <p:nvPr/>
        </p:nvPicPr>
        <p:blipFill>
          <a:blip r:embed="rId4"/>
          <a:srcRect/>
          <a:stretch>
            <a:fillRect/>
          </a:stretch>
        </p:blipFill>
        <p:spPr bwMode="auto">
          <a:xfrm>
            <a:off x="4286248" y="2214554"/>
            <a:ext cx="4619466" cy="3214710"/>
          </a:xfrm>
          <a:prstGeom prst="rect">
            <a:avLst/>
          </a:prstGeom>
        </p:spPr>
        <p:style>
          <a:lnRef idx="2">
            <a:schemeClr val="dk1"/>
          </a:lnRef>
          <a:fillRef idx="1">
            <a:schemeClr val="lt1"/>
          </a:fillRef>
          <a:effectRef idx="0">
            <a:schemeClr val="dk1"/>
          </a:effectRef>
          <a:fontRef idx="minor">
            <a:schemeClr val="dk1"/>
          </a:fontRef>
        </p:style>
      </p:pic>
      <p:pic>
        <p:nvPicPr>
          <p:cNvPr id="13" name="Picture 2" descr="deli insan ile ilgili görsel sonucu"/>
          <p:cNvPicPr>
            <a:picLocks noChangeAspect="1" noChangeArrowheads="1"/>
          </p:cNvPicPr>
          <p:nvPr/>
        </p:nvPicPr>
        <p:blipFill>
          <a:blip r:embed="rId5"/>
          <a:srcRect/>
          <a:stretch>
            <a:fillRect/>
          </a:stretch>
        </p:blipFill>
        <p:spPr bwMode="auto">
          <a:xfrm>
            <a:off x="4572000" y="2214554"/>
            <a:ext cx="4071966" cy="3714776"/>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6" name="5 Dikdörtgen"/>
          <p:cNvSpPr/>
          <p:nvPr/>
        </p:nvSpPr>
        <p:spPr>
          <a:xfrm>
            <a:off x="571472" y="1500174"/>
            <a:ext cx="3500462"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b="1" dirty="0" smtClean="0"/>
              <a:t>Temyiz Dönemi:</a:t>
            </a:r>
            <a:endParaRPr lang="tr-TR" sz="2400" dirty="0"/>
          </a:p>
        </p:txBody>
      </p:sp>
      <p:sp>
        <p:nvSpPr>
          <p:cNvPr id="7" name="6 Dikdörtgen"/>
          <p:cNvSpPr/>
          <p:nvPr/>
        </p:nvSpPr>
        <p:spPr>
          <a:xfrm>
            <a:off x="571472" y="571480"/>
            <a:ext cx="4509320" cy="523220"/>
          </a:xfrm>
          <a:prstGeom prst="rect">
            <a:avLst/>
          </a:prstGeom>
        </p:spPr>
        <p:txBody>
          <a:bodyPr wrap="square">
            <a:spAutoFit/>
          </a:bodyPr>
          <a:lstStyle/>
          <a:p>
            <a:pPr>
              <a:spcAft>
                <a:spcPts val="600"/>
              </a:spcAft>
            </a:pPr>
            <a:r>
              <a:rPr lang="tr-TR" sz="2800" b="1" dirty="0" smtClean="0"/>
              <a:t>1.1. Ehliyetin Şartları</a:t>
            </a:r>
          </a:p>
        </p:txBody>
      </p:sp>
      <p:sp>
        <p:nvSpPr>
          <p:cNvPr id="10" name="9 Dikdörtgen"/>
          <p:cNvSpPr/>
          <p:nvPr/>
        </p:nvSpPr>
        <p:spPr>
          <a:xfrm>
            <a:off x="571472" y="2928934"/>
            <a:ext cx="3500462" cy="192882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sz="2400" dirty="0" smtClean="0"/>
          </a:p>
          <a:p>
            <a:pPr algn="ctr"/>
            <a:endParaRPr lang="tr-TR" sz="2400" dirty="0" smtClean="0"/>
          </a:p>
          <a:p>
            <a:pPr algn="ctr"/>
            <a:endParaRPr lang="tr-TR" sz="2400" dirty="0" smtClean="0"/>
          </a:p>
          <a:p>
            <a:pPr algn="ctr"/>
            <a:r>
              <a:rPr lang="tr-TR" sz="2400" dirty="0" smtClean="0"/>
              <a:t>Bu dönem, yedi yaşından buluğ dönemine kadarki dönemi kapsar.</a:t>
            </a:r>
          </a:p>
          <a:p>
            <a:pPr algn="ctr"/>
            <a:endParaRPr lang="tr-TR" sz="2400" dirty="0" smtClean="0"/>
          </a:p>
          <a:p>
            <a:pPr algn="ctr"/>
            <a:endParaRPr lang="tr-TR" sz="2400" dirty="0" smtClean="0"/>
          </a:p>
          <a:p>
            <a:pPr algn="ctr"/>
            <a:endParaRPr lang="tr-TR" sz="2400" dirty="0" smtClean="0"/>
          </a:p>
          <a:p>
            <a:pPr algn="ctr"/>
            <a:endParaRPr lang="tr-TR" sz="2400" dirty="0"/>
          </a:p>
        </p:txBody>
      </p:sp>
      <p:sp>
        <p:nvSpPr>
          <p:cNvPr id="11" name="10 Dikdörtgen"/>
          <p:cNvSpPr/>
          <p:nvPr/>
        </p:nvSpPr>
        <p:spPr>
          <a:xfrm>
            <a:off x="4572000" y="928670"/>
            <a:ext cx="4357718" cy="157163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Temyiz döneminde olan şahısların yaptıkları işlemler üç kısma ayrılır:</a:t>
            </a:r>
            <a:endParaRPr lang="tr-TR" sz="2400" dirty="0"/>
          </a:p>
        </p:txBody>
      </p:sp>
      <p:sp>
        <p:nvSpPr>
          <p:cNvPr id="12" name="11 Dikdörtgen"/>
          <p:cNvSpPr/>
          <p:nvPr/>
        </p:nvSpPr>
        <p:spPr>
          <a:xfrm>
            <a:off x="4572000" y="2643182"/>
            <a:ext cx="4357718" cy="114300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dirty="0" smtClean="0"/>
              <a:t>Başkasına bağış yapma gibi tamamen zararlarına sayılan işlemleri geçersizdir.</a:t>
            </a:r>
            <a:endParaRPr lang="tr-TR" sz="2400" dirty="0"/>
          </a:p>
        </p:txBody>
      </p:sp>
      <p:sp>
        <p:nvSpPr>
          <p:cNvPr id="13" name="12 Dikdörtgen"/>
          <p:cNvSpPr/>
          <p:nvPr/>
        </p:nvSpPr>
        <p:spPr>
          <a:xfrm>
            <a:off x="4572000" y="3929066"/>
            <a:ext cx="4357718" cy="114300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tr-TR" sz="2400" dirty="0" smtClean="0"/>
              <a:t>Bağış kabul etmek gibi tamamen yararlarına olan tasarrufları geçerlidir.</a:t>
            </a:r>
            <a:endParaRPr lang="tr-TR" sz="2400" dirty="0"/>
          </a:p>
        </p:txBody>
      </p:sp>
      <p:sp>
        <p:nvSpPr>
          <p:cNvPr id="15" name="14 Dikdörtgen"/>
          <p:cNvSpPr/>
          <p:nvPr/>
        </p:nvSpPr>
        <p:spPr>
          <a:xfrm>
            <a:off x="4572000" y="5214950"/>
            <a:ext cx="4357718" cy="12858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tr-TR" sz="2400" dirty="0" smtClean="0"/>
              <a:t>Alış-veriş gibi, yarar ve zararlarına olma ihtimali olan işlemler ise velilerinin onayına bağlıdır.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horizontal)">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0" grpId="0" animBg="1"/>
      <p:bldP spid="11" grpId="0" animBg="1"/>
      <p:bldP spid="12" grpId="0" animBg="1"/>
      <p:bldP spid="13"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571472" y="571480"/>
            <a:ext cx="4509320" cy="523220"/>
          </a:xfrm>
          <a:prstGeom prst="rect">
            <a:avLst/>
          </a:prstGeom>
        </p:spPr>
        <p:txBody>
          <a:bodyPr wrap="square">
            <a:spAutoFit/>
          </a:bodyPr>
          <a:lstStyle/>
          <a:p>
            <a:pPr>
              <a:spcAft>
                <a:spcPts val="600"/>
              </a:spcAft>
            </a:pPr>
            <a:r>
              <a:rPr lang="tr-TR" sz="2800" b="1" dirty="0" smtClean="0"/>
              <a:t>1.1. Ehliyetin Şartları</a:t>
            </a:r>
          </a:p>
        </p:txBody>
      </p:sp>
      <p:sp>
        <p:nvSpPr>
          <p:cNvPr id="5" name="4 Dikdörtgen"/>
          <p:cNvSpPr/>
          <p:nvPr/>
        </p:nvSpPr>
        <p:spPr>
          <a:xfrm>
            <a:off x="642910" y="1428736"/>
            <a:ext cx="3643338"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Bulûğ Dönemi:</a:t>
            </a:r>
            <a:endParaRPr lang="tr-TR" sz="2400" dirty="0"/>
          </a:p>
        </p:txBody>
      </p:sp>
      <p:sp>
        <p:nvSpPr>
          <p:cNvPr id="6" name="5 Dikdörtgen"/>
          <p:cNvSpPr/>
          <p:nvPr/>
        </p:nvSpPr>
        <p:spPr>
          <a:xfrm>
            <a:off x="3857620" y="2500306"/>
            <a:ext cx="3714776" cy="335758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Dinî emir ve yasaklarla tam anlamıyla sorumlu olabilmek için tam edâ ehliyeti,</a:t>
            </a:r>
          </a:p>
          <a:p>
            <a:pPr algn="ctr"/>
            <a:r>
              <a:rPr lang="sv-SE" sz="2400" dirty="0" smtClean="0"/>
              <a:t>buluğ çağına girdikten sonra olur.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571472" y="571480"/>
            <a:ext cx="4509320" cy="523220"/>
          </a:xfrm>
          <a:prstGeom prst="rect">
            <a:avLst/>
          </a:prstGeom>
        </p:spPr>
        <p:txBody>
          <a:bodyPr wrap="square">
            <a:spAutoFit/>
          </a:bodyPr>
          <a:lstStyle/>
          <a:p>
            <a:pPr>
              <a:spcAft>
                <a:spcPts val="600"/>
              </a:spcAft>
            </a:pPr>
            <a:r>
              <a:rPr lang="tr-TR" sz="2800" b="1" dirty="0" smtClean="0"/>
              <a:t>1.1. Ehliyetin Şartları</a:t>
            </a:r>
          </a:p>
        </p:txBody>
      </p:sp>
      <p:sp>
        <p:nvSpPr>
          <p:cNvPr id="5" name="4 Dikdörtgen"/>
          <p:cNvSpPr/>
          <p:nvPr/>
        </p:nvSpPr>
        <p:spPr>
          <a:xfrm>
            <a:off x="285720" y="1500174"/>
            <a:ext cx="3643338"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Rüşd Dönemi:</a:t>
            </a:r>
            <a:endParaRPr lang="tr-TR" sz="2400" dirty="0"/>
          </a:p>
        </p:txBody>
      </p:sp>
      <p:sp>
        <p:nvSpPr>
          <p:cNvPr id="6" name="5 Dikdörtgen"/>
          <p:cNvSpPr/>
          <p:nvPr/>
        </p:nvSpPr>
        <p:spPr>
          <a:xfrm>
            <a:off x="214282" y="2428868"/>
            <a:ext cx="4429156" cy="392909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tr-TR" sz="2400" b="1" dirty="0" smtClean="0">
                <a:solidFill>
                  <a:srgbClr val="7030A0"/>
                </a:solidFill>
              </a:rPr>
              <a:t>Hukuki ehliyete sahip olmak için reşid olmak gerekir. </a:t>
            </a:r>
          </a:p>
          <a:p>
            <a:pPr algn="ctr"/>
            <a:endParaRPr lang="tr-TR" sz="2400" dirty="0" smtClean="0"/>
          </a:p>
          <a:p>
            <a:pPr algn="ctr"/>
            <a:r>
              <a:rPr lang="tr-TR" sz="2400" b="1" dirty="0" smtClean="0">
                <a:solidFill>
                  <a:srgbClr val="00B050"/>
                </a:solidFill>
              </a:rPr>
              <a:t>Rüşd çağına ulaşanlar, kendi iradeleri ile hak elde edebildikleri gibi, borç altına da girerler. </a:t>
            </a:r>
          </a:p>
          <a:p>
            <a:pPr algn="ctr"/>
            <a:endParaRPr lang="tr-TR" sz="2400" dirty="0" smtClean="0"/>
          </a:p>
          <a:p>
            <a:pPr algn="ctr"/>
            <a:r>
              <a:rPr lang="tr-TR" sz="2400" b="1" dirty="0" smtClean="0">
                <a:solidFill>
                  <a:srgbClr val="FF0000"/>
                </a:solidFill>
              </a:rPr>
              <a:t>Aynı zamanda işledikleri bir suçtan dolayı hem bedeni ve hem de mali olarak sorumlu olurlar.</a:t>
            </a:r>
            <a:endParaRPr lang="tr-TR" sz="2400" b="1" dirty="0">
              <a:solidFill>
                <a:srgbClr val="FF0000"/>
              </a:solidFill>
            </a:endParaRPr>
          </a:p>
        </p:txBody>
      </p:sp>
      <p:pic>
        <p:nvPicPr>
          <p:cNvPr id="49154" name="Picture 2" descr="araba kullanan çocuk ile ilgili görsel sonucu"/>
          <p:cNvPicPr>
            <a:picLocks noChangeAspect="1" noChangeArrowheads="1"/>
          </p:cNvPicPr>
          <p:nvPr/>
        </p:nvPicPr>
        <p:blipFill>
          <a:blip r:embed="rId4"/>
          <a:srcRect/>
          <a:stretch>
            <a:fillRect/>
          </a:stretch>
        </p:blipFill>
        <p:spPr bwMode="auto">
          <a:xfrm>
            <a:off x="4714876" y="2428868"/>
            <a:ext cx="4214842" cy="3929090"/>
          </a:xfrm>
          <a:prstGeom prst="rect">
            <a:avLst/>
          </a:prstGeom>
        </p:spPr>
        <p:style>
          <a:lnRef idx="2">
            <a:schemeClr val="accent2"/>
          </a:lnRef>
          <a:fillRef idx="1">
            <a:schemeClr val="lt1"/>
          </a:fillRef>
          <a:effectRef idx="0">
            <a:schemeClr val="accent2"/>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0"/>
                                  </p:stCondLst>
                                  <p:childTnLst>
                                    <p:set>
                                      <p:cBhvr>
                                        <p:cTn id="17" dur="1" fill="hold">
                                          <p:stCondLst>
                                            <p:cond delay="0"/>
                                          </p:stCondLst>
                                        </p:cTn>
                                        <p:tgtEl>
                                          <p:spTgt spid="49154"/>
                                        </p:tgtEl>
                                        <p:attrNameLst>
                                          <p:attrName>style.visibility</p:attrName>
                                        </p:attrNameLst>
                                      </p:cBhvr>
                                      <p:to>
                                        <p:strVal val="visible"/>
                                      </p:to>
                                    </p:set>
                                    <p:animEffect transition="in" filter="randombar(horizontal)">
                                      <p:cBhvr>
                                        <p:cTn id="18" dur="5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285720" y="571480"/>
            <a:ext cx="5500726" cy="523220"/>
          </a:xfrm>
          <a:prstGeom prst="rect">
            <a:avLst/>
          </a:prstGeom>
        </p:spPr>
        <p:txBody>
          <a:bodyPr wrap="square">
            <a:spAutoFit/>
          </a:bodyPr>
          <a:lstStyle/>
          <a:p>
            <a:r>
              <a:rPr lang="tr-TR" sz="2800" b="1" dirty="0" smtClean="0"/>
              <a:t>1.2. Ehliyeti Kısıtlayan Durumlar</a:t>
            </a:r>
            <a:endParaRPr lang="tr-TR" sz="2800" dirty="0"/>
          </a:p>
        </p:txBody>
      </p:sp>
      <p:sp>
        <p:nvSpPr>
          <p:cNvPr id="5" name="4 Dikdörtgen"/>
          <p:cNvSpPr/>
          <p:nvPr/>
        </p:nvSpPr>
        <p:spPr>
          <a:xfrm>
            <a:off x="500034" y="1500174"/>
            <a:ext cx="2928958" cy="92869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b="1" dirty="0" smtClean="0"/>
              <a:t>Ehliyet arızaları</a:t>
            </a:r>
            <a:endParaRPr lang="tr-TR" sz="2400" dirty="0"/>
          </a:p>
        </p:txBody>
      </p:sp>
      <p:sp>
        <p:nvSpPr>
          <p:cNvPr id="6" name="5 Dikdörtgen"/>
          <p:cNvSpPr/>
          <p:nvPr/>
        </p:nvSpPr>
        <p:spPr>
          <a:xfrm>
            <a:off x="571472" y="2928934"/>
            <a:ext cx="2857520" cy="335758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Edâ ehliyetini kısıtlayan</a:t>
            </a:r>
          </a:p>
          <a:p>
            <a:pPr algn="ctr"/>
            <a:r>
              <a:rPr lang="tr-TR" sz="2400" dirty="0" smtClean="0"/>
              <a:t>veya ortadan kaldıran durumlara denir.</a:t>
            </a:r>
          </a:p>
          <a:p>
            <a:pPr algn="ctr"/>
            <a:endParaRPr lang="tr-TR" sz="2400" dirty="0"/>
          </a:p>
        </p:txBody>
      </p:sp>
      <p:sp>
        <p:nvSpPr>
          <p:cNvPr id="7" name="6 Dikdörtgen"/>
          <p:cNvSpPr/>
          <p:nvPr/>
        </p:nvSpPr>
        <p:spPr>
          <a:xfrm>
            <a:off x="4214810" y="1928802"/>
            <a:ext cx="4357718" cy="57150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b="1" dirty="0" smtClean="0"/>
              <a:t>Ehliyet arızaları</a:t>
            </a:r>
            <a:endParaRPr lang="tr-TR" sz="2400" dirty="0"/>
          </a:p>
        </p:txBody>
      </p:sp>
      <p:sp>
        <p:nvSpPr>
          <p:cNvPr id="8" name="7 Aşağı Ok"/>
          <p:cNvSpPr/>
          <p:nvPr/>
        </p:nvSpPr>
        <p:spPr>
          <a:xfrm>
            <a:off x="4643438" y="2500306"/>
            <a:ext cx="357190" cy="1214446"/>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tr-TR"/>
          </a:p>
        </p:txBody>
      </p:sp>
      <p:sp>
        <p:nvSpPr>
          <p:cNvPr id="9" name="8 Aşağı Ok"/>
          <p:cNvSpPr/>
          <p:nvPr/>
        </p:nvSpPr>
        <p:spPr>
          <a:xfrm>
            <a:off x="7429520" y="2500306"/>
            <a:ext cx="357190" cy="1643074"/>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tr-TR"/>
          </a:p>
        </p:txBody>
      </p:sp>
      <p:sp>
        <p:nvSpPr>
          <p:cNvPr id="10" name="9 Dikdörtgen"/>
          <p:cNvSpPr/>
          <p:nvPr/>
        </p:nvSpPr>
        <p:spPr>
          <a:xfrm>
            <a:off x="3929058" y="3786190"/>
            <a:ext cx="2000264" cy="107157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b="1" dirty="0" smtClean="0"/>
              <a:t>Semavi arızalar</a:t>
            </a:r>
            <a:endParaRPr lang="tr-TR" sz="2400" dirty="0"/>
          </a:p>
        </p:txBody>
      </p:sp>
      <p:sp>
        <p:nvSpPr>
          <p:cNvPr id="11" name="10 Dikdörtgen"/>
          <p:cNvSpPr/>
          <p:nvPr/>
        </p:nvSpPr>
        <p:spPr>
          <a:xfrm>
            <a:off x="6572264" y="4214818"/>
            <a:ext cx="2286016" cy="114300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b="1" dirty="0" smtClean="0"/>
              <a:t>Müktesep Ârızalar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285720" y="571480"/>
            <a:ext cx="5500726" cy="523220"/>
          </a:xfrm>
          <a:prstGeom prst="rect">
            <a:avLst/>
          </a:prstGeom>
        </p:spPr>
        <p:txBody>
          <a:bodyPr wrap="square">
            <a:spAutoFit/>
          </a:bodyPr>
          <a:lstStyle/>
          <a:p>
            <a:r>
              <a:rPr lang="tr-TR" sz="2800" b="1" dirty="0" smtClean="0"/>
              <a:t>1.2. Ehliyeti Kısıtlayan Durumlar</a:t>
            </a:r>
            <a:endParaRPr lang="tr-TR" sz="2800" dirty="0"/>
          </a:p>
        </p:txBody>
      </p:sp>
      <p:sp>
        <p:nvSpPr>
          <p:cNvPr id="7" name="6 Dikdörtgen"/>
          <p:cNvSpPr/>
          <p:nvPr/>
        </p:nvSpPr>
        <p:spPr>
          <a:xfrm>
            <a:off x="428596" y="1285860"/>
            <a:ext cx="3286148" cy="57150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i="1" dirty="0" smtClean="0">
                <a:solidFill>
                  <a:schemeClr val="tx1"/>
                </a:solidFill>
              </a:rPr>
              <a:t>Semavi Arızalar </a:t>
            </a:r>
            <a:endParaRPr lang="tr-TR" sz="2400" dirty="0">
              <a:solidFill>
                <a:schemeClr val="tx1"/>
              </a:solidFill>
            </a:endParaRPr>
          </a:p>
        </p:txBody>
      </p:sp>
      <p:sp>
        <p:nvSpPr>
          <p:cNvPr id="8" name="7 Dikdörtgen"/>
          <p:cNvSpPr/>
          <p:nvPr/>
        </p:nvSpPr>
        <p:spPr>
          <a:xfrm>
            <a:off x="428596" y="1928802"/>
            <a:ext cx="4214842" cy="121444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2400" dirty="0"/>
              <a:t>Kişinin iradesi dışında oluşan ve</a:t>
            </a:r>
          </a:p>
          <a:p>
            <a:r>
              <a:rPr lang="tr-TR" sz="2400" dirty="0"/>
              <a:t>ehliyetini etkileyen durumlardır</a:t>
            </a:r>
            <a:r>
              <a:rPr lang="tr-TR" sz="2400" dirty="0" smtClean="0"/>
              <a:t>. Bunlar :</a:t>
            </a:r>
            <a:endParaRPr lang="tr-TR" sz="2400" dirty="0"/>
          </a:p>
        </p:txBody>
      </p:sp>
      <p:sp>
        <p:nvSpPr>
          <p:cNvPr id="9" name="8 Dikdörtgen"/>
          <p:cNvSpPr/>
          <p:nvPr/>
        </p:nvSpPr>
        <p:spPr>
          <a:xfrm>
            <a:off x="428596" y="3143248"/>
            <a:ext cx="1857388" cy="57150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sz="2400" dirty="0" smtClean="0"/>
              <a:t>Çocukluk </a:t>
            </a:r>
            <a:endParaRPr lang="tr-TR" sz="2400" dirty="0"/>
          </a:p>
        </p:txBody>
      </p:sp>
      <p:sp>
        <p:nvSpPr>
          <p:cNvPr id="10" name="9 Dikdörtgen"/>
          <p:cNvSpPr/>
          <p:nvPr/>
        </p:nvSpPr>
        <p:spPr>
          <a:xfrm>
            <a:off x="428596" y="3714752"/>
            <a:ext cx="1857388" cy="57150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Akıl hastalığı  </a:t>
            </a:r>
            <a:endParaRPr lang="tr-TR" sz="2400" dirty="0"/>
          </a:p>
        </p:txBody>
      </p:sp>
      <p:sp>
        <p:nvSpPr>
          <p:cNvPr id="12" name="11 Dikdörtgen"/>
          <p:cNvSpPr/>
          <p:nvPr/>
        </p:nvSpPr>
        <p:spPr>
          <a:xfrm>
            <a:off x="428596" y="4857760"/>
            <a:ext cx="1857388" cy="57150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Uyku </a:t>
            </a:r>
            <a:endParaRPr lang="tr-TR" sz="2400" dirty="0"/>
          </a:p>
        </p:txBody>
      </p:sp>
      <p:sp>
        <p:nvSpPr>
          <p:cNvPr id="13" name="12 Dikdörtgen"/>
          <p:cNvSpPr/>
          <p:nvPr/>
        </p:nvSpPr>
        <p:spPr>
          <a:xfrm>
            <a:off x="428596" y="4286256"/>
            <a:ext cx="1857388"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Baygınlık </a:t>
            </a:r>
            <a:endParaRPr lang="tr-TR" sz="2400" dirty="0"/>
          </a:p>
        </p:txBody>
      </p:sp>
      <p:sp>
        <p:nvSpPr>
          <p:cNvPr id="14" name="13 Dikdörtgen"/>
          <p:cNvSpPr/>
          <p:nvPr/>
        </p:nvSpPr>
        <p:spPr>
          <a:xfrm>
            <a:off x="428596" y="5929330"/>
            <a:ext cx="1857388" cy="57150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Unutma </a:t>
            </a:r>
            <a:endParaRPr lang="tr-TR" sz="2400" dirty="0"/>
          </a:p>
        </p:txBody>
      </p:sp>
      <p:pic>
        <p:nvPicPr>
          <p:cNvPr id="45058" name="Picture 2" descr="başörtülü kız çocuğu ile ilgili görsel sonucu"/>
          <p:cNvPicPr>
            <a:picLocks noChangeAspect="1" noChangeArrowheads="1"/>
          </p:cNvPicPr>
          <p:nvPr/>
        </p:nvPicPr>
        <p:blipFill>
          <a:blip r:embed="rId4"/>
          <a:srcRect/>
          <a:stretch>
            <a:fillRect/>
          </a:stretch>
        </p:blipFill>
        <p:spPr bwMode="auto">
          <a:xfrm>
            <a:off x="4786314" y="1071546"/>
            <a:ext cx="4052871" cy="3357586"/>
          </a:xfrm>
          <a:prstGeom prst="rect">
            <a:avLst/>
          </a:prstGeom>
        </p:spPr>
        <p:style>
          <a:lnRef idx="2">
            <a:schemeClr val="dk1"/>
          </a:lnRef>
          <a:fillRef idx="1">
            <a:schemeClr val="lt1"/>
          </a:fillRef>
          <a:effectRef idx="0">
            <a:schemeClr val="dk1"/>
          </a:effectRef>
          <a:fontRef idx="minor">
            <a:schemeClr val="dk1"/>
          </a:fontRef>
        </p:style>
      </p:pic>
      <p:pic>
        <p:nvPicPr>
          <p:cNvPr id="16" name="Picture 2" descr="deli insan ile ilgili görsel sonucu"/>
          <p:cNvPicPr>
            <a:picLocks noChangeAspect="1" noChangeArrowheads="1"/>
          </p:cNvPicPr>
          <p:nvPr/>
        </p:nvPicPr>
        <p:blipFill>
          <a:blip r:embed="rId5"/>
          <a:srcRect/>
          <a:stretch>
            <a:fillRect/>
          </a:stretch>
        </p:blipFill>
        <p:spPr bwMode="auto">
          <a:xfrm>
            <a:off x="4714876" y="2285992"/>
            <a:ext cx="4071966" cy="3714776"/>
          </a:xfrm>
          <a:prstGeom prst="rect">
            <a:avLst/>
          </a:prstGeom>
        </p:spPr>
        <p:style>
          <a:lnRef idx="2">
            <a:schemeClr val="dk1"/>
          </a:lnRef>
          <a:fillRef idx="1">
            <a:schemeClr val="lt1"/>
          </a:fillRef>
          <a:effectRef idx="0">
            <a:schemeClr val="dk1"/>
          </a:effectRef>
          <a:fontRef idx="minor">
            <a:schemeClr val="dk1"/>
          </a:fontRef>
        </p:style>
      </p:pic>
      <p:pic>
        <p:nvPicPr>
          <p:cNvPr id="17" name="Picture 4" descr="baygınlık ile ilgili görsel sonucu"/>
          <p:cNvPicPr>
            <a:picLocks noChangeAspect="1" noChangeArrowheads="1"/>
          </p:cNvPicPr>
          <p:nvPr/>
        </p:nvPicPr>
        <p:blipFill>
          <a:blip r:embed="rId6"/>
          <a:srcRect/>
          <a:stretch>
            <a:fillRect/>
          </a:stretch>
        </p:blipFill>
        <p:spPr bwMode="auto">
          <a:xfrm>
            <a:off x="4786314" y="1285860"/>
            <a:ext cx="4071966" cy="3857652"/>
          </a:xfrm>
          <a:prstGeom prst="rect">
            <a:avLst/>
          </a:prstGeom>
          <a:noFill/>
        </p:spPr>
      </p:pic>
      <p:pic>
        <p:nvPicPr>
          <p:cNvPr id="45060" name="Picture 4" descr="uyuyan çocuk ile ilgili görsel sonucu"/>
          <p:cNvPicPr>
            <a:picLocks noChangeAspect="1" noChangeArrowheads="1"/>
          </p:cNvPicPr>
          <p:nvPr/>
        </p:nvPicPr>
        <p:blipFill>
          <a:blip r:embed="rId7"/>
          <a:srcRect/>
          <a:stretch>
            <a:fillRect/>
          </a:stretch>
        </p:blipFill>
        <p:spPr bwMode="auto">
          <a:xfrm>
            <a:off x="4786314" y="2571744"/>
            <a:ext cx="4119558" cy="2928958"/>
          </a:xfrm>
          <a:prstGeom prst="rect">
            <a:avLst/>
          </a:prstGeom>
        </p:spPr>
        <p:style>
          <a:lnRef idx="2">
            <a:schemeClr val="dk1"/>
          </a:lnRef>
          <a:fillRef idx="1">
            <a:schemeClr val="lt1"/>
          </a:fillRef>
          <a:effectRef idx="0">
            <a:schemeClr val="dk1"/>
          </a:effectRef>
          <a:fontRef idx="minor">
            <a:schemeClr val="dk1"/>
          </a:fontRef>
        </p:style>
      </p:pic>
      <p:pic>
        <p:nvPicPr>
          <p:cNvPr id="19" name="Picture 8" descr="alzheimer ile ilgili görsel sonucu"/>
          <p:cNvPicPr>
            <a:picLocks noChangeAspect="1" noChangeArrowheads="1"/>
          </p:cNvPicPr>
          <p:nvPr/>
        </p:nvPicPr>
        <p:blipFill>
          <a:blip r:embed="rId8"/>
          <a:srcRect/>
          <a:stretch>
            <a:fillRect/>
          </a:stretch>
        </p:blipFill>
        <p:spPr bwMode="auto">
          <a:xfrm>
            <a:off x="4786314" y="1857364"/>
            <a:ext cx="4143404" cy="3357586"/>
          </a:xfrm>
          <a:prstGeom prst="rect">
            <a:avLst/>
          </a:prstGeom>
          <a:noFill/>
        </p:spPr>
      </p:pic>
      <p:pic>
        <p:nvPicPr>
          <p:cNvPr id="20" name="Picture 6" descr="bunama ile ilgili görsel sonucu"/>
          <p:cNvPicPr>
            <a:picLocks noChangeAspect="1" noChangeArrowheads="1"/>
          </p:cNvPicPr>
          <p:nvPr/>
        </p:nvPicPr>
        <p:blipFill>
          <a:blip r:embed="rId9"/>
          <a:srcRect/>
          <a:stretch>
            <a:fillRect/>
          </a:stretch>
        </p:blipFill>
        <p:spPr bwMode="auto">
          <a:xfrm>
            <a:off x="4714876" y="3286124"/>
            <a:ext cx="4143404" cy="3343505"/>
          </a:xfrm>
          <a:prstGeom prst="rect">
            <a:avLst/>
          </a:prstGeom>
        </p:spPr>
        <p:style>
          <a:lnRef idx="2">
            <a:schemeClr val="dk1"/>
          </a:lnRef>
          <a:fillRef idx="1">
            <a:schemeClr val="lt1"/>
          </a:fillRef>
          <a:effectRef idx="0">
            <a:schemeClr val="dk1"/>
          </a:effectRef>
          <a:fontRef idx="minor">
            <a:schemeClr val="dk1"/>
          </a:fontRef>
        </p:style>
      </p:pic>
      <p:sp>
        <p:nvSpPr>
          <p:cNvPr id="21" name="20 Dikdörtgen"/>
          <p:cNvSpPr/>
          <p:nvPr/>
        </p:nvSpPr>
        <p:spPr>
          <a:xfrm>
            <a:off x="428596" y="5357826"/>
            <a:ext cx="1857388"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smtClean="0"/>
              <a:t>Bunama </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nodeType="withEffect">
                                  <p:stCondLst>
                                    <p:cond delay="0"/>
                                  </p:stCondLst>
                                  <p:childTnLst>
                                    <p:set>
                                      <p:cBhvr>
                                        <p:cTn id="24" dur="1" fill="hold">
                                          <p:stCondLst>
                                            <p:cond delay="0"/>
                                          </p:stCondLst>
                                        </p:cTn>
                                        <p:tgtEl>
                                          <p:spTgt spid="45058"/>
                                        </p:tgtEl>
                                        <p:attrNameLst>
                                          <p:attrName>style.visibility</p:attrName>
                                        </p:attrNameLst>
                                      </p:cBhvr>
                                      <p:to>
                                        <p:strVal val="visible"/>
                                      </p:to>
                                    </p:set>
                                    <p:animEffect transition="in" filter="randombar(horizontal)">
                                      <p:cBhvr>
                                        <p:cTn id="25" dur="500"/>
                                        <p:tgtEl>
                                          <p:spTgt spid="4505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randombar(horizontal)">
                                      <p:cBhvr>
                                        <p:cTn id="38" dur="500"/>
                                        <p:tgtEl>
                                          <p:spTgt spid="17"/>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randombar(horizontal)">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randombar(horizontal)">
                                      <p:cBhvr>
                                        <p:cTn id="46" dur="500"/>
                                        <p:tgtEl>
                                          <p:spTgt spid="12"/>
                                        </p:tgtEl>
                                      </p:cBhvr>
                                    </p:animEffect>
                                  </p:childTnLst>
                                </p:cTn>
                              </p:par>
                              <p:par>
                                <p:cTn id="47" presetID="14" presetClass="entr" presetSubtype="10" fill="hold" nodeType="withEffect">
                                  <p:stCondLst>
                                    <p:cond delay="0"/>
                                  </p:stCondLst>
                                  <p:childTnLst>
                                    <p:set>
                                      <p:cBhvr>
                                        <p:cTn id="48" dur="1" fill="hold">
                                          <p:stCondLst>
                                            <p:cond delay="0"/>
                                          </p:stCondLst>
                                        </p:cTn>
                                        <p:tgtEl>
                                          <p:spTgt spid="45060"/>
                                        </p:tgtEl>
                                        <p:attrNameLst>
                                          <p:attrName>style.visibility</p:attrName>
                                        </p:attrNameLst>
                                      </p:cBhvr>
                                      <p:to>
                                        <p:strVal val="visible"/>
                                      </p:to>
                                    </p:set>
                                    <p:animEffect transition="in" filter="randombar(horizontal)">
                                      <p:cBhvr>
                                        <p:cTn id="49" dur="500"/>
                                        <p:tgtEl>
                                          <p:spTgt spid="45060"/>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randombar(horizontal)">
                                      <p:cBhvr>
                                        <p:cTn id="54" dur="5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1"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par>
                                <p:cTn id="60" presetID="14" presetClass="entr" presetSubtype="10"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randombar(horizont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randombar(horizontal)">
                                      <p:cBhvr>
                                        <p:cTn id="67" dur="500"/>
                                        <p:tgtEl>
                                          <p:spTgt spid="14"/>
                                        </p:tgtEl>
                                      </p:cBhvr>
                                    </p:animEffect>
                                  </p:childTnLst>
                                </p:cTn>
                              </p:par>
                              <p:par>
                                <p:cTn id="68" presetID="14" presetClass="entr" presetSubtype="10" fill="hold"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randombar(horizontal)">
                                      <p:cBhvr>
                                        <p:cTn id="7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P spid="10" grpId="0" animBg="1"/>
      <p:bldP spid="12" grpId="0" animBg="1"/>
      <p:bldP spid="13" grpId="0" animBg="1"/>
      <p:bldP spid="14" grpId="0" animBg="1"/>
      <p:bldP spid="21" grpId="0" animBg="1"/>
      <p:bldP spid="21"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285720" y="571480"/>
            <a:ext cx="5500726" cy="523220"/>
          </a:xfrm>
          <a:prstGeom prst="rect">
            <a:avLst/>
          </a:prstGeom>
        </p:spPr>
        <p:txBody>
          <a:bodyPr wrap="square">
            <a:spAutoFit/>
          </a:bodyPr>
          <a:lstStyle/>
          <a:p>
            <a:r>
              <a:rPr lang="tr-TR" sz="2800" b="1" dirty="0" smtClean="0"/>
              <a:t>1.2. Ehliyeti Kısıtlayan Durumlar</a:t>
            </a:r>
            <a:endParaRPr lang="tr-TR" sz="2800" dirty="0"/>
          </a:p>
        </p:txBody>
      </p:sp>
      <p:sp>
        <p:nvSpPr>
          <p:cNvPr id="5" name="4 Dikdörtgen"/>
          <p:cNvSpPr/>
          <p:nvPr/>
        </p:nvSpPr>
        <p:spPr>
          <a:xfrm>
            <a:off x="285720" y="1428736"/>
            <a:ext cx="2500330"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Bu hâller, </a:t>
            </a:r>
            <a:endParaRPr lang="tr-TR" sz="2400" dirty="0" smtClean="0"/>
          </a:p>
          <a:p>
            <a:pPr algn="ctr"/>
            <a:r>
              <a:rPr lang="tr-TR" sz="2400" dirty="0" smtClean="0"/>
              <a:t>genelde </a:t>
            </a:r>
            <a:r>
              <a:rPr lang="tr-TR" sz="2400" dirty="0"/>
              <a:t>ehliyeti etkilediği için sorumluluğu kaldırır ya da kısıtlar.</a:t>
            </a:r>
          </a:p>
        </p:txBody>
      </p:sp>
      <p:pic>
        <p:nvPicPr>
          <p:cNvPr id="6" name="Picture 1" descr="D:\Ensar vakfı siyer  çalışmaları\fotoğraflar\6ac54-hz-muhammed-sav-gul.png"/>
          <p:cNvPicPr>
            <a:picLocks noChangeAspect="1" noChangeArrowheads="1"/>
          </p:cNvPicPr>
          <p:nvPr/>
        </p:nvPicPr>
        <p:blipFill>
          <a:blip r:embed="rId4"/>
          <a:srcRect/>
          <a:stretch>
            <a:fillRect/>
          </a:stretch>
        </p:blipFill>
        <p:spPr bwMode="auto">
          <a:xfrm>
            <a:off x="3071802" y="2714620"/>
            <a:ext cx="5857875" cy="3657600"/>
          </a:xfrm>
          <a:prstGeom prst="rect">
            <a:avLst/>
          </a:prstGeom>
        </p:spPr>
        <p:style>
          <a:lnRef idx="2">
            <a:schemeClr val="accent3"/>
          </a:lnRef>
          <a:fillRef idx="1">
            <a:schemeClr val="lt1"/>
          </a:fillRef>
          <a:effectRef idx="0">
            <a:schemeClr val="accent3"/>
          </a:effectRef>
          <a:fontRef idx="minor">
            <a:schemeClr val="dk1"/>
          </a:fontRef>
        </p:style>
      </p:pic>
      <p:sp>
        <p:nvSpPr>
          <p:cNvPr id="7" name="6 Dikdörtgen"/>
          <p:cNvSpPr/>
          <p:nvPr/>
        </p:nvSpPr>
        <p:spPr>
          <a:xfrm>
            <a:off x="3071802" y="2857496"/>
            <a:ext cx="3643338" cy="3416320"/>
          </a:xfrm>
          <a:prstGeom prst="rect">
            <a:avLst/>
          </a:prstGeom>
        </p:spPr>
        <p:txBody>
          <a:bodyPr wrap="square">
            <a:spAutoFit/>
          </a:bodyPr>
          <a:lstStyle/>
          <a:p>
            <a:pPr algn="ctr"/>
            <a:r>
              <a:rPr lang="tr-TR" sz="2400" b="1" dirty="0"/>
              <a:t>“Üç kişiden kalem </a:t>
            </a:r>
            <a:r>
              <a:rPr lang="tr-TR" sz="2400" b="1" dirty="0" smtClean="0"/>
              <a:t>kaldırılmıştır</a:t>
            </a:r>
          </a:p>
          <a:p>
            <a:pPr algn="ctr"/>
            <a:r>
              <a:rPr lang="tr-TR" sz="2400" b="1" dirty="0" smtClean="0"/>
              <a:t> </a:t>
            </a:r>
            <a:r>
              <a:rPr lang="tr-TR" sz="2400" b="1" dirty="0"/>
              <a:t>(</a:t>
            </a:r>
            <a:r>
              <a:rPr lang="tr-TR" sz="2400" b="1" dirty="0" smtClean="0"/>
              <a:t>sorumlulukları yoktur</a:t>
            </a:r>
            <a:r>
              <a:rPr lang="tr-TR" sz="2400" b="1" dirty="0"/>
              <a:t>): Uyanıncaya kadar </a:t>
            </a:r>
            <a:endParaRPr lang="tr-TR" sz="2400" b="1" dirty="0" smtClean="0"/>
          </a:p>
          <a:p>
            <a:pPr algn="ctr"/>
            <a:r>
              <a:rPr lang="tr-TR" sz="2400" b="1" dirty="0" smtClean="0"/>
              <a:t>uykuda </a:t>
            </a:r>
            <a:r>
              <a:rPr lang="tr-TR" sz="2400" b="1" dirty="0"/>
              <a:t>olandan, </a:t>
            </a:r>
            <a:endParaRPr lang="tr-TR" sz="2400" b="1" dirty="0" smtClean="0"/>
          </a:p>
          <a:p>
            <a:pPr algn="ctr"/>
            <a:r>
              <a:rPr lang="tr-TR" sz="2400" b="1" dirty="0" smtClean="0"/>
              <a:t>ergenliğe </a:t>
            </a:r>
            <a:r>
              <a:rPr lang="tr-TR" sz="2400" b="1" dirty="0"/>
              <a:t>ulaşıncaya kadar çocuktan, iyileşinceye</a:t>
            </a:r>
          </a:p>
          <a:p>
            <a:pPr algn="ctr"/>
            <a:r>
              <a:rPr lang="tr-TR" sz="2400" b="1" dirty="0"/>
              <a:t>kadar akıl hastasından</a:t>
            </a:r>
            <a:r>
              <a:rPr lang="tr-TR" sz="2400" b="1" dirty="0" smtClean="0"/>
              <a:t>.”</a:t>
            </a:r>
          </a:p>
          <a:p>
            <a:pPr algn="ctr"/>
            <a:r>
              <a:rPr lang="tr-TR" sz="1600" b="1" dirty="0" smtClean="0"/>
              <a:t>(</a:t>
            </a:r>
            <a:r>
              <a:rPr lang="tr-TR" sz="1600" dirty="0"/>
              <a:t>Buharî, Hudud, 22</a:t>
            </a:r>
            <a:r>
              <a:rPr lang="tr-TR" sz="1600" dirty="0" smtClean="0"/>
              <a:t>.)</a:t>
            </a:r>
            <a:endParaRPr lang="tr-TR"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571472" y="1500174"/>
            <a:ext cx="3286148" cy="6429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i="1" dirty="0"/>
              <a:t>Müktesep Arızalar</a:t>
            </a:r>
            <a:endParaRPr lang="tr-TR" sz="2400" dirty="0"/>
          </a:p>
        </p:txBody>
      </p:sp>
      <p:sp>
        <p:nvSpPr>
          <p:cNvPr id="5" name="4 Dikdörtgen"/>
          <p:cNvSpPr/>
          <p:nvPr/>
        </p:nvSpPr>
        <p:spPr>
          <a:xfrm>
            <a:off x="571472" y="2500306"/>
            <a:ext cx="3786214" cy="92869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2400" dirty="0"/>
              <a:t>Kişinin iradesi </a:t>
            </a:r>
            <a:r>
              <a:rPr lang="tr-TR" sz="2400" dirty="0" smtClean="0"/>
              <a:t>ile meydana gelen durumlardır. Bunlar :</a:t>
            </a:r>
            <a:endParaRPr lang="tr-TR" sz="2400" dirty="0"/>
          </a:p>
        </p:txBody>
      </p:sp>
      <p:sp>
        <p:nvSpPr>
          <p:cNvPr id="6" name="5 Dikdörtgen"/>
          <p:cNvSpPr/>
          <p:nvPr/>
        </p:nvSpPr>
        <p:spPr>
          <a:xfrm>
            <a:off x="571472" y="3714752"/>
            <a:ext cx="3143272" cy="64294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Sarhoşluk</a:t>
            </a:r>
            <a:endParaRPr lang="tr-TR" sz="2400" dirty="0"/>
          </a:p>
        </p:txBody>
      </p:sp>
      <p:sp>
        <p:nvSpPr>
          <p:cNvPr id="7" name="6 Dikdörtgen"/>
          <p:cNvSpPr/>
          <p:nvPr/>
        </p:nvSpPr>
        <p:spPr>
          <a:xfrm>
            <a:off x="571472" y="4714884"/>
            <a:ext cx="3143272" cy="64294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bilgisizlik</a:t>
            </a:r>
            <a:endParaRPr lang="tr-TR" sz="2400" dirty="0"/>
          </a:p>
        </p:txBody>
      </p:sp>
      <p:sp>
        <p:nvSpPr>
          <p:cNvPr id="8" name="7 Dikdörtgen"/>
          <p:cNvSpPr/>
          <p:nvPr/>
        </p:nvSpPr>
        <p:spPr>
          <a:xfrm>
            <a:off x="571472" y="5715016"/>
            <a:ext cx="3143272" cy="64294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a:t>savurganlık</a:t>
            </a:r>
          </a:p>
        </p:txBody>
      </p:sp>
      <p:sp>
        <p:nvSpPr>
          <p:cNvPr id="9" name="8 Dikdörtgen"/>
          <p:cNvSpPr/>
          <p:nvPr/>
        </p:nvSpPr>
        <p:spPr>
          <a:xfrm>
            <a:off x="285720" y="571480"/>
            <a:ext cx="5500726" cy="523220"/>
          </a:xfrm>
          <a:prstGeom prst="rect">
            <a:avLst/>
          </a:prstGeom>
        </p:spPr>
        <p:txBody>
          <a:bodyPr wrap="square">
            <a:spAutoFit/>
          </a:bodyPr>
          <a:lstStyle/>
          <a:p>
            <a:r>
              <a:rPr lang="tr-TR" sz="2800" b="1" dirty="0" smtClean="0"/>
              <a:t>1.2. Ehliyeti Kısıtlayan Durumlar</a:t>
            </a:r>
            <a:endParaRPr lang="tr-TR" sz="2800" dirty="0"/>
          </a:p>
        </p:txBody>
      </p:sp>
      <p:pic>
        <p:nvPicPr>
          <p:cNvPr id="40968" name="Picture 8" descr="İlgili resim"/>
          <p:cNvPicPr>
            <a:picLocks noChangeAspect="1" noChangeArrowheads="1"/>
          </p:cNvPicPr>
          <p:nvPr/>
        </p:nvPicPr>
        <p:blipFill>
          <a:blip r:embed="rId4"/>
          <a:srcRect/>
          <a:stretch>
            <a:fillRect/>
          </a:stretch>
        </p:blipFill>
        <p:spPr bwMode="auto">
          <a:xfrm>
            <a:off x="5214942" y="1428736"/>
            <a:ext cx="3505202" cy="4286250"/>
          </a:xfrm>
          <a:prstGeom prst="rect">
            <a:avLst/>
          </a:prstGeom>
        </p:spPr>
        <p:style>
          <a:lnRef idx="2">
            <a:schemeClr val="dk1"/>
          </a:lnRef>
          <a:fillRef idx="1">
            <a:schemeClr val="lt1"/>
          </a:fillRef>
          <a:effectRef idx="0">
            <a:schemeClr val="dk1"/>
          </a:effectRef>
          <a:fontRef idx="minor">
            <a:schemeClr val="dk1"/>
          </a:fontRef>
        </p:style>
      </p:pic>
      <p:pic>
        <p:nvPicPr>
          <p:cNvPr id="40970" name="Picture 10" descr="bilgisizlik ile ilgili görsel sonucu"/>
          <p:cNvPicPr>
            <a:picLocks noChangeAspect="1" noChangeArrowheads="1"/>
          </p:cNvPicPr>
          <p:nvPr/>
        </p:nvPicPr>
        <p:blipFill>
          <a:blip r:embed="rId5"/>
          <a:srcRect/>
          <a:stretch>
            <a:fillRect/>
          </a:stretch>
        </p:blipFill>
        <p:spPr bwMode="auto">
          <a:xfrm>
            <a:off x="5214942" y="2143116"/>
            <a:ext cx="3571900" cy="3947889"/>
          </a:xfrm>
          <a:prstGeom prst="rect">
            <a:avLst/>
          </a:prstGeom>
        </p:spPr>
        <p:style>
          <a:lnRef idx="2">
            <a:schemeClr val="dk1"/>
          </a:lnRef>
          <a:fillRef idx="1">
            <a:schemeClr val="lt1"/>
          </a:fillRef>
          <a:effectRef idx="0">
            <a:schemeClr val="dk1"/>
          </a:effectRef>
          <a:fontRef idx="minor">
            <a:schemeClr val="dk1"/>
          </a:fontRef>
        </p:style>
      </p:pic>
      <p:pic>
        <p:nvPicPr>
          <p:cNvPr id="15" name="Picture 6" descr="savurganlık ile ilgili görsel sonucu"/>
          <p:cNvPicPr>
            <a:picLocks noChangeAspect="1" noChangeArrowheads="1"/>
          </p:cNvPicPr>
          <p:nvPr/>
        </p:nvPicPr>
        <p:blipFill>
          <a:blip r:embed="rId6"/>
          <a:srcRect/>
          <a:stretch>
            <a:fillRect/>
          </a:stretch>
        </p:blipFill>
        <p:spPr bwMode="auto">
          <a:xfrm>
            <a:off x="5214942" y="2571720"/>
            <a:ext cx="3571900" cy="3786238"/>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40968"/>
                                        </p:tgtEl>
                                        <p:attrNameLst>
                                          <p:attrName>style.visibility</p:attrName>
                                        </p:attrNameLst>
                                      </p:cBhvr>
                                      <p:to>
                                        <p:strVal val="visible"/>
                                      </p:to>
                                    </p:set>
                                    <p:animEffect transition="in" filter="randombar(horizontal)">
                                      <p:cBhvr>
                                        <p:cTn id="20" dur="500"/>
                                        <p:tgtEl>
                                          <p:spTgt spid="40968"/>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40970"/>
                                        </p:tgtEl>
                                        <p:attrNameLst>
                                          <p:attrName>style.visibility</p:attrName>
                                        </p:attrNameLst>
                                      </p:cBhvr>
                                      <p:to>
                                        <p:strVal val="visible"/>
                                      </p:to>
                                    </p:set>
                                    <p:animEffect transition="in" filter="randombar(horizontal)">
                                      <p:cBhvr>
                                        <p:cTn id="28" dur="500"/>
                                        <p:tgtEl>
                                          <p:spTgt spid="40970"/>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randombar(horizontal)">
                                      <p:cBhvr>
                                        <p:cTn id="36" dur="500"/>
                                        <p:tgtEl>
                                          <p:spTgt spid="8"/>
                                        </p:tgtEl>
                                      </p:cBhvr>
                                    </p:animEffect>
                                  </p:childTnLst>
                                </p:cTn>
                              </p:par>
                              <p:par>
                                <p:cTn id="37" presetID="14" presetClass="entr" presetSubtype="1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randombar(horizontal)">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357158" y="1500174"/>
            <a:ext cx="2643206" cy="271464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Bu hâller, genel olarak sorumluluğu ortadan </a:t>
            </a:r>
            <a:r>
              <a:rPr lang="tr-TR" sz="2400" dirty="0" smtClean="0"/>
              <a:t>kaldırmayıp kısıtlayıcı bir özelliğe</a:t>
            </a:r>
          </a:p>
          <a:p>
            <a:pPr algn="ctr"/>
            <a:r>
              <a:rPr lang="tr-TR" sz="2400" dirty="0" smtClean="0"/>
              <a:t>sahiptirler</a:t>
            </a:r>
            <a:endParaRPr lang="tr-TR" sz="2400" dirty="0"/>
          </a:p>
        </p:txBody>
      </p:sp>
      <p:sp>
        <p:nvSpPr>
          <p:cNvPr id="5" name="4 Dikdörtgen"/>
          <p:cNvSpPr/>
          <p:nvPr/>
        </p:nvSpPr>
        <p:spPr>
          <a:xfrm>
            <a:off x="285720" y="571480"/>
            <a:ext cx="5500726" cy="523220"/>
          </a:xfrm>
          <a:prstGeom prst="rect">
            <a:avLst/>
          </a:prstGeom>
        </p:spPr>
        <p:txBody>
          <a:bodyPr wrap="square">
            <a:spAutoFit/>
          </a:bodyPr>
          <a:lstStyle/>
          <a:p>
            <a:r>
              <a:rPr lang="tr-TR" sz="2800" b="1" dirty="0" smtClean="0"/>
              <a:t>1.2. Ehliyeti Kısıtlayan Durumlar</a:t>
            </a:r>
            <a:endParaRPr lang="tr-TR" sz="2800" dirty="0"/>
          </a:p>
        </p:txBody>
      </p:sp>
      <p:pic>
        <p:nvPicPr>
          <p:cNvPr id="38913" name="Picture 1"/>
          <p:cNvPicPr>
            <a:picLocks noChangeAspect="1" noChangeArrowheads="1"/>
          </p:cNvPicPr>
          <p:nvPr/>
        </p:nvPicPr>
        <p:blipFill>
          <a:blip r:embed="rId4"/>
          <a:srcRect/>
          <a:stretch>
            <a:fillRect/>
          </a:stretch>
        </p:blipFill>
        <p:spPr bwMode="auto">
          <a:xfrm>
            <a:off x="4572000" y="1428736"/>
            <a:ext cx="3944890" cy="3500462"/>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6" name="5 Dikdörtgen"/>
          <p:cNvSpPr/>
          <p:nvPr/>
        </p:nvSpPr>
        <p:spPr>
          <a:xfrm>
            <a:off x="4572000" y="5072074"/>
            <a:ext cx="4357718" cy="1569660"/>
          </a:xfrm>
          <a:prstGeom prst="rect">
            <a:avLst/>
          </a:prstGeom>
        </p:spPr>
        <p:txBody>
          <a:bodyPr wrap="square">
            <a:spAutoFit/>
          </a:bodyPr>
          <a:lstStyle/>
          <a:p>
            <a:r>
              <a:rPr lang="tr-TR" sz="2400" i="1" dirty="0" smtClean="0"/>
              <a:t>Alzheimer hastası olanlar, namaz vaktinde namaz kılmayı unutsalar Allah (c.c) katında sorumlu olmazlar.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38913"/>
                                        </p:tgtEl>
                                        <p:attrNameLst>
                                          <p:attrName>style.visibility</p:attrName>
                                        </p:attrNameLst>
                                      </p:cBhvr>
                                      <p:to>
                                        <p:strVal val="visible"/>
                                      </p:to>
                                    </p:set>
                                    <p:animEffect transition="in" filter="randombar(horizontal)">
                                      <p:cBhvr>
                                        <p:cTn id="10" dur="500"/>
                                        <p:tgtEl>
                                          <p:spTgt spid="389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109721_en_guzel_sade_arka_planlar_6.jpg"/>
          <p:cNvPicPr>
            <a:picLocks noChangeAspect="1" noChangeArrowheads="1"/>
          </p:cNvPicPr>
          <p:nvPr/>
        </p:nvPicPr>
        <p:blipFill>
          <a:blip r:embed="rId2"/>
          <a:srcRect/>
          <a:stretch>
            <a:fillRect/>
          </a:stretch>
        </p:blipFill>
        <p:spPr bwMode="auto">
          <a:xfrm>
            <a:off x="0" y="1"/>
            <a:ext cx="9144000" cy="6858000"/>
          </a:xfrm>
          <a:prstGeom prst="rect">
            <a:avLst/>
          </a:prstGeom>
          <a:noFill/>
        </p:spPr>
      </p:pic>
      <p:sp>
        <p:nvSpPr>
          <p:cNvPr id="6" name="5 Dikdörtgen"/>
          <p:cNvSpPr/>
          <p:nvPr/>
        </p:nvSpPr>
        <p:spPr>
          <a:xfrm>
            <a:off x="2143108" y="1357298"/>
            <a:ext cx="6072230" cy="3046988"/>
          </a:xfrm>
          <a:prstGeom prst="rect">
            <a:avLst/>
          </a:prstGeom>
        </p:spPr>
        <p:txBody>
          <a:bodyPr wrap="square">
            <a:spAutoFit/>
          </a:bodyPr>
          <a:lstStyle/>
          <a:p>
            <a:r>
              <a:rPr lang="tr-TR" sz="2400" dirty="0" smtClean="0"/>
              <a:t>1. Ehliyet </a:t>
            </a:r>
          </a:p>
          <a:p>
            <a:r>
              <a:rPr lang="tr-TR" sz="2400" dirty="0" smtClean="0"/>
              <a:t>1.1. Ehliyetin Şartları </a:t>
            </a:r>
          </a:p>
          <a:p>
            <a:r>
              <a:rPr lang="tr-TR" sz="2400" dirty="0" smtClean="0"/>
              <a:t>1.2. Ehliyeti Kısıtlayan Durumlar</a:t>
            </a:r>
          </a:p>
          <a:p>
            <a:r>
              <a:rPr lang="tr-TR" sz="2400" dirty="0" smtClean="0"/>
              <a:t>2. Hüküm</a:t>
            </a:r>
          </a:p>
          <a:p>
            <a:r>
              <a:rPr lang="tr-TR" sz="2400" dirty="0" smtClean="0"/>
              <a:t>2.1. Vad’i Hükümler </a:t>
            </a:r>
          </a:p>
          <a:p>
            <a:r>
              <a:rPr lang="tr-TR" sz="2400" dirty="0" smtClean="0"/>
              <a:t>2.2. Teklifî Hükümler: Ef’al-i Mükellefin </a:t>
            </a:r>
          </a:p>
          <a:p>
            <a:r>
              <a:rPr lang="da-DK" sz="2400" dirty="0" smtClean="0"/>
              <a:t>3. Azimet ve Ruhsat</a:t>
            </a:r>
          </a:p>
          <a:p>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0" dur="500"/>
                                        <p:tgtEl>
                                          <p:spTgt spid="6">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3" dur="500"/>
                                        <p:tgtEl>
                                          <p:spTgt spid="6">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randombar(horizontal)">
                                      <p:cBhvr>
                                        <p:cTn id="16" dur="500"/>
                                        <p:tgtEl>
                                          <p:spTgt spid="6">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randombar(horizontal)">
                                      <p:cBhvr>
                                        <p:cTn id="19" dur="500"/>
                                        <p:tgtEl>
                                          <p:spTgt spid="6">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randombar(horizontal)">
                                      <p:cBhvr>
                                        <p:cTn id="22" dur="500"/>
                                        <p:tgtEl>
                                          <p:spTgt spid="6">
                                            <p:txEl>
                                              <p:pRg st="5" end="5"/>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randombar(horizontal)">
                                      <p:cBhvr>
                                        <p:cTn id="25"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285720" y="571480"/>
            <a:ext cx="5500726" cy="523220"/>
          </a:xfrm>
          <a:prstGeom prst="rect">
            <a:avLst/>
          </a:prstGeom>
        </p:spPr>
        <p:txBody>
          <a:bodyPr wrap="square">
            <a:spAutoFit/>
          </a:bodyPr>
          <a:lstStyle/>
          <a:p>
            <a:r>
              <a:rPr lang="tr-TR" sz="2800" b="1" dirty="0" smtClean="0"/>
              <a:t>1.2. Ehliyeti Kısıtlayan Durumlar</a:t>
            </a:r>
            <a:endParaRPr lang="tr-TR" sz="2800" dirty="0"/>
          </a:p>
        </p:txBody>
      </p:sp>
      <p:sp>
        <p:nvSpPr>
          <p:cNvPr id="5" name="4 Dikdörtgen"/>
          <p:cNvSpPr/>
          <p:nvPr/>
        </p:nvSpPr>
        <p:spPr>
          <a:xfrm>
            <a:off x="1571604" y="1428736"/>
            <a:ext cx="5072098"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LİSTELEYELİM</a:t>
            </a:r>
            <a:endParaRPr lang="tr-TR" sz="2400" dirty="0"/>
          </a:p>
        </p:txBody>
      </p:sp>
      <p:sp>
        <p:nvSpPr>
          <p:cNvPr id="6" name="5 Dikdörtgen"/>
          <p:cNvSpPr/>
          <p:nvPr/>
        </p:nvSpPr>
        <p:spPr>
          <a:xfrm>
            <a:off x="785786" y="3429000"/>
            <a:ext cx="3214710"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sp>
        <p:nvSpPr>
          <p:cNvPr id="7" name="6 Dikdörtgen"/>
          <p:cNvSpPr/>
          <p:nvPr/>
        </p:nvSpPr>
        <p:spPr>
          <a:xfrm>
            <a:off x="4929190" y="3429000"/>
            <a:ext cx="3214710"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sp>
        <p:nvSpPr>
          <p:cNvPr id="8" name="7 Dikdörtgen"/>
          <p:cNvSpPr/>
          <p:nvPr/>
        </p:nvSpPr>
        <p:spPr>
          <a:xfrm>
            <a:off x="428596" y="2214554"/>
            <a:ext cx="8072494" cy="85725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Eda ehliyetini kısıtlayan durumları gruplandırıp örnekler de vererek listeleyiniz.</a:t>
            </a:r>
            <a:endParaRPr lang="tr-TR" sz="2400" dirty="0"/>
          </a:p>
        </p:txBody>
      </p:sp>
      <p:sp>
        <p:nvSpPr>
          <p:cNvPr id="10" name="9 Metin kutusu"/>
          <p:cNvSpPr txBox="1"/>
          <p:nvPr/>
        </p:nvSpPr>
        <p:spPr>
          <a:xfrm>
            <a:off x="1000100" y="3643314"/>
            <a:ext cx="2786082" cy="2585323"/>
          </a:xfrm>
          <a:prstGeom prst="rect">
            <a:avLst/>
          </a:prstGeom>
          <a:noFill/>
        </p:spPr>
        <p:txBody>
          <a:bodyPr wrap="square" rtlCol="0">
            <a:spAutoFit/>
          </a:bodyPr>
          <a:lstStyle/>
          <a:p>
            <a:r>
              <a:rPr lang="tr-TR" dirty="0" smtClean="0"/>
              <a:t>………………………………………..</a:t>
            </a:r>
          </a:p>
          <a:p>
            <a:endParaRPr lang="tr-TR" dirty="0" smtClean="0"/>
          </a:p>
          <a:p>
            <a:r>
              <a:rPr lang="tr-TR" dirty="0" smtClean="0"/>
              <a:t>………………………………………..</a:t>
            </a:r>
          </a:p>
          <a:p>
            <a:endParaRPr lang="tr-TR" dirty="0" smtClean="0"/>
          </a:p>
          <a:p>
            <a:r>
              <a:rPr lang="tr-TR" dirty="0" smtClean="0"/>
              <a:t>………………………………………...</a:t>
            </a:r>
          </a:p>
          <a:p>
            <a:endParaRPr lang="tr-TR" dirty="0" smtClean="0"/>
          </a:p>
          <a:p>
            <a:r>
              <a:rPr lang="tr-TR" dirty="0" smtClean="0"/>
              <a:t>…………………………………………</a:t>
            </a:r>
          </a:p>
          <a:p>
            <a:endParaRPr lang="tr-TR" dirty="0" smtClean="0"/>
          </a:p>
          <a:p>
            <a:r>
              <a:rPr lang="tr-TR" dirty="0" smtClean="0"/>
              <a:t>…………………………………………</a:t>
            </a:r>
          </a:p>
        </p:txBody>
      </p:sp>
      <p:sp>
        <p:nvSpPr>
          <p:cNvPr id="11" name="10 Metin kutusu"/>
          <p:cNvSpPr txBox="1"/>
          <p:nvPr/>
        </p:nvSpPr>
        <p:spPr>
          <a:xfrm>
            <a:off x="5143504" y="3571876"/>
            <a:ext cx="2857520" cy="2585323"/>
          </a:xfrm>
          <a:prstGeom prst="rect">
            <a:avLst/>
          </a:prstGeom>
          <a:noFill/>
        </p:spPr>
        <p:txBody>
          <a:bodyPr wrap="square" rtlCol="0">
            <a:spAutoFit/>
          </a:bodyPr>
          <a:lstStyle/>
          <a:p>
            <a:r>
              <a:rPr lang="tr-TR" dirty="0" smtClean="0"/>
              <a:t>……………………………………………</a:t>
            </a:r>
          </a:p>
          <a:p>
            <a:endParaRPr lang="tr-TR" dirty="0" smtClean="0"/>
          </a:p>
          <a:p>
            <a:r>
              <a:rPr lang="tr-TR" dirty="0" smtClean="0"/>
              <a:t>…………………………………………..</a:t>
            </a:r>
          </a:p>
          <a:p>
            <a:endParaRPr lang="tr-TR" dirty="0" smtClean="0"/>
          </a:p>
          <a:p>
            <a:r>
              <a:rPr lang="tr-TR" dirty="0" smtClean="0"/>
              <a:t>……………………………………………</a:t>
            </a:r>
          </a:p>
          <a:p>
            <a:endParaRPr lang="tr-TR" dirty="0" smtClean="0"/>
          </a:p>
          <a:p>
            <a:r>
              <a:rPr lang="tr-TR" dirty="0" smtClean="0"/>
              <a:t>…………………………………………..</a:t>
            </a:r>
          </a:p>
          <a:p>
            <a:endParaRPr lang="tr-TR" dirty="0" smtClean="0"/>
          </a:p>
          <a:p>
            <a:r>
              <a:rPr lang="tr-TR" dirty="0" smtClean="0"/>
              <a:t>…………………………………………..</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randombar(horizontal)">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500034" y="571480"/>
            <a:ext cx="1620957" cy="523220"/>
          </a:xfrm>
          <a:prstGeom prst="rect">
            <a:avLst/>
          </a:prstGeom>
        </p:spPr>
        <p:txBody>
          <a:bodyPr wrap="none">
            <a:spAutoFit/>
          </a:bodyPr>
          <a:lstStyle/>
          <a:p>
            <a:r>
              <a:rPr lang="tr-TR" sz="2800" b="1" dirty="0" smtClean="0"/>
              <a:t>2. Hüküm</a:t>
            </a:r>
            <a:endParaRPr lang="tr-TR" sz="2800" dirty="0"/>
          </a:p>
        </p:txBody>
      </p:sp>
      <p:sp>
        <p:nvSpPr>
          <p:cNvPr id="5" name="4 Dikdörtgen"/>
          <p:cNvSpPr/>
          <p:nvPr/>
        </p:nvSpPr>
        <p:spPr>
          <a:xfrm>
            <a:off x="500034" y="1643050"/>
            <a:ext cx="2500330" cy="85725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t>Hüküm</a:t>
            </a:r>
            <a:endParaRPr lang="tr-TR" sz="2400" dirty="0"/>
          </a:p>
        </p:txBody>
      </p:sp>
      <p:sp>
        <p:nvSpPr>
          <p:cNvPr id="6" name="5 Dikdörtgen"/>
          <p:cNvSpPr/>
          <p:nvPr/>
        </p:nvSpPr>
        <p:spPr>
          <a:xfrm>
            <a:off x="500034" y="2714620"/>
            <a:ext cx="2500330" cy="342902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sözlükte, hükmetmek, karar vermek, idare </a:t>
            </a:r>
            <a:r>
              <a:rPr lang="sv-SE" sz="2400" dirty="0" smtClean="0"/>
              <a:t>etmek, bir işin hikmeti ve sonucu gibi anlamlara gelir.</a:t>
            </a:r>
            <a:endParaRPr lang="tr-TR" sz="2400" dirty="0"/>
          </a:p>
        </p:txBody>
      </p:sp>
      <p:sp>
        <p:nvSpPr>
          <p:cNvPr id="8" name="7 Dikdörtgen"/>
          <p:cNvSpPr/>
          <p:nvPr/>
        </p:nvSpPr>
        <p:spPr>
          <a:xfrm>
            <a:off x="3286116" y="4143380"/>
            <a:ext cx="5072098" cy="242889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sv-SE" sz="2400" dirty="0" smtClean="0"/>
              <a:t>Fıkıh terimi olarak hüküm mü</a:t>
            </a:r>
            <a:r>
              <a:rPr lang="tr-TR" sz="2400" dirty="0" smtClean="0"/>
              <a:t>kelleflerin fillerine bağlanan dînî (şer’î) özelliktir. Allah’ın (c.c) ve peygamberinin emir, yasak ve serbest bırakma gibi konulardaki prensiplerinin tümüne </a:t>
            </a:r>
            <a:r>
              <a:rPr lang="tr-TR" sz="2400" b="1" dirty="0" smtClean="0"/>
              <a:t>“</a:t>
            </a:r>
            <a:r>
              <a:rPr lang="tr-TR" sz="2400" b="1" dirty="0" smtClean="0">
                <a:solidFill>
                  <a:srgbClr val="FF0000"/>
                </a:solidFill>
              </a:rPr>
              <a:t>hüküm</a:t>
            </a:r>
            <a:r>
              <a:rPr lang="tr-TR" sz="2400" b="1" dirty="0" smtClean="0"/>
              <a:t>” </a:t>
            </a:r>
            <a:r>
              <a:rPr lang="tr-TR" sz="2400" dirty="0" smtClean="0"/>
              <a:t>denir.</a:t>
            </a:r>
            <a:endParaRPr lang="tr-TR" sz="2400" dirty="0"/>
          </a:p>
        </p:txBody>
      </p:sp>
      <p:pic>
        <p:nvPicPr>
          <p:cNvPr id="34818" name="Picture 2" descr="kuran allah ile ilgili görsel sonucu"/>
          <p:cNvPicPr>
            <a:picLocks noChangeAspect="1" noChangeArrowheads="1"/>
          </p:cNvPicPr>
          <p:nvPr/>
        </p:nvPicPr>
        <p:blipFill>
          <a:blip r:embed="rId4"/>
          <a:srcRect/>
          <a:stretch>
            <a:fillRect/>
          </a:stretch>
        </p:blipFill>
        <p:spPr bwMode="auto">
          <a:xfrm>
            <a:off x="3286116" y="1142984"/>
            <a:ext cx="5072098" cy="2876541"/>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4818"/>
                                        </p:tgtEl>
                                        <p:attrNameLst>
                                          <p:attrName>style.visibility</p:attrName>
                                        </p:attrNameLst>
                                      </p:cBhvr>
                                      <p:to>
                                        <p:strVal val="visible"/>
                                      </p:to>
                                    </p:set>
                                    <p:animEffect transition="in" filter="randombar(horizontal)">
                                      <p:cBhvr>
                                        <p:cTn id="20" dur="500"/>
                                        <p:tgtEl>
                                          <p:spTgt spid="34818"/>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428596" y="1500174"/>
            <a:ext cx="3286148" cy="342902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Fıkhi hükümleri koyan Yüce Allah ve Peygamberdir. Her ikisine</a:t>
            </a:r>
          </a:p>
          <a:p>
            <a:pPr algn="ctr"/>
            <a:r>
              <a:rPr lang="tr-TR" sz="2400" dirty="0" smtClean="0"/>
              <a:t>de “</a:t>
            </a:r>
            <a:r>
              <a:rPr lang="tr-TR" sz="2400" b="1" dirty="0" err="1" smtClean="0">
                <a:solidFill>
                  <a:srgbClr val="FF0000"/>
                </a:solidFill>
              </a:rPr>
              <a:t>şâri</a:t>
            </a:r>
            <a:r>
              <a:rPr lang="tr-TR" sz="2400" dirty="0" smtClean="0"/>
              <a:t>” yani kanun koyucu denir.</a:t>
            </a:r>
            <a:endParaRPr lang="tr-TR" sz="2400" dirty="0"/>
          </a:p>
        </p:txBody>
      </p:sp>
      <p:sp>
        <p:nvSpPr>
          <p:cNvPr id="5" name="4 Dikdörtgen"/>
          <p:cNvSpPr/>
          <p:nvPr/>
        </p:nvSpPr>
        <p:spPr>
          <a:xfrm>
            <a:off x="357158" y="571480"/>
            <a:ext cx="1620957" cy="523220"/>
          </a:xfrm>
          <a:prstGeom prst="rect">
            <a:avLst/>
          </a:prstGeom>
        </p:spPr>
        <p:txBody>
          <a:bodyPr wrap="none">
            <a:spAutoFit/>
          </a:bodyPr>
          <a:lstStyle/>
          <a:p>
            <a:r>
              <a:rPr lang="tr-TR" sz="2800" b="1" dirty="0" smtClean="0"/>
              <a:t>2. Hüküm</a:t>
            </a:r>
            <a:endParaRPr lang="tr-TR" sz="2800" dirty="0"/>
          </a:p>
        </p:txBody>
      </p:sp>
      <p:pic>
        <p:nvPicPr>
          <p:cNvPr id="32769" name="Picture 1"/>
          <p:cNvPicPr>
            <a:picLocks noChangeAspect="1" noChangeArrowheads="1"/>
          </p:cNvPicPr>
          <p:nvPr/>
        </p:nvPicPr>
        <p:blipFill>
          <a:blip r:embed="rId4"/>
          <a:srcRect/>
          <a:stretch>
            <a:fillRect/>
          </a:stretch>
        </p:blipFill>
        <p:spPr bwMode="auto">
          <a:xfrm>
            <a:off x="4214810" y="2143116"/>
            <a:ext cx="4703517" cy="3500462"/>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6" name="5 Dikdörtgen"/>
          <p:cNvSpPr/>
          <p:nvPr/>
        </p:nvSpPr>
        <p:spPr>
          <a:xfrm>
            <a:off x="4286248" y="5643578"/>
            <a:ext cx="4572000" cy="830997"/>
          </a:xfrm>
          <a:prstGeom prst="rect">
            <a:avLst/>
          </a:prstGeom>
        </p:spPr>
        <p:txBody>
          <a:bodyPr>
            <a:spAutoFit/>
          </a:bodyPr>
          <a:lstStyle/>
          <a:p>
            <a:r>
              <a:rPr lang="tr-TR" sz="2400" i="1" dirty="0" smtClean="0"/>
              <a:t>Yüce Allah hükümleri Kuran’da </a:t>
            </a:r>
          </a:p>
          <a:p>
            <a:r>
              <a:rPr lang="tr-TR" sz="2400" i="1" dirty="0" smtClean="0"/>
              <a:t>apaçık insanlara bildirmiştir.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32769"/>
                                        </p:tgtEl>
                                        <p:attrNameLst>
                                          <p:attrName>style.visibility</p:attrName>
                                        </p:attrNameLst>
                                      </p:cBhvr>
                                      <p:to>
                                        <p:strVal val="visible"/>
                                      </p:to>
                                    </p:set>
                                    <p:animEffect transition="in" filter="randombar(horizontal)">
                                      <p:cBhvr>
                                        <p:cTn id="13" dur="500"/>
                                        <p:tgtEl>
                                          <p:spTgt spid="3276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357158" y="571480"/>
            <a:ext cx="1620957" cy="523220"/>
          </a:xfrm>
          <a:prstGeom prst="rect">
            <a:avLst/>
          </a:prstGeom>
        </p:spPr>
        <p:txBody>
          <a:bodyPr wrap="none">
            <a:spAutoFit/>
          </a:bodyPr>
          <a:lstStyle/>
          <a:p>
            <a:r>
              <a:rPr lang="tr-TR" sz="2800" b="1" dirty="0" smtClean="0"/>
              <a:t>2. Hüküm</a:t>
            </a:r>
            <a:endParaRPr lang="tr-TR" sz="2800" dirty="0"/>
          </a:p>
        </p:txBody>
      </p:sp>
      <p:sp>
        <p:nvSpPr>
          <p:cNvPr id="5" name="4 Dikdörtgen"/>
          <p:cNvSpPr/>
          <p:nvPr/>
        </p:nvSpPr>
        <p:spPr>
          <a:xfrm>
            <a:off x="3857620" y="1928802"/>
            <a:ext cx="4143404"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Hüküm</a:t>
            </a:r>
            <a:endParaRPr lang="tr-TR" sz="2400" dirty="0"/>
          </a:p>
        </p:txBody>
      </p:sp>
      <p:sp>
        <p:nvSpPr>
          <p:cNvPr id="6" name="5 Aşağı Ok"/>
          <p:cNvSpPr/>
          <p:nvPr/>
        </p:nvSpPr>
        <p:spPr>
          <a:xfrm>
            <a:off x="4071934" y="2500306"/>
            <a:ext cx="357190" cy="1428760"/>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sp>
        <p:nvSpPr>
          <p:cNvPr id="7" name="6 Aşağı Ok"/>
          <p:cNvSpPr/>
          <p:nvPr/>
        </p:nvSpPr>
        <p:spPr>
          <a:xfrm>
            <a:off x="7215206" y="2500306"/>
            <a:ext cx="357190" cy="2000264"/>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pic>
        <p:nvPicPr>
          <p:cNvPr id="30722" name="Picture 2" descr="kuran ile ilgili görsel sonucu"/>
          <p:cNvPicPr>
            <a:picLocks noChangeAspect="1" noChangeArrowheads="1"/>
          </p:cNvPicPr>
          <p:nvPr/>
        </p:nvPicPr>
        <p:blipFill>
          <a:blip r:embed="rId4"/>
          <a:srcRect/>
          <a:stretch>
            <a:fillRect/>
          </a:stretch>
        </p:blipFill>
        <p:spPr bwMode="auto">
          <a:xfrm>
            <a:off x="214283" y="1500175"/>
            <a:ext cx="3214709" cy="2428891"/>
          </a:xfrm>
          <a:prstGeom prst="rect">
            <a:avLst/>
          </a:prstGeom>
        </p:spPr>
        <p:style>
          <a:lnRef idx="2">
            <a:schemeClr val="dk1"/>
          </a:lnRef>
          <a:fillRef idx="1">
            <a:schemeClr val="lt1"/>
          </a:fillRef>
          <a:effectRef idx="0">
            <a:schemeClr val="dk1"/>
          </a:effectRef>
          <a:fontRef idx="minor">
            <a:schemeClr val="dk1"/>
          </a:fontRef>
        </p:style>
      </p:pic>
      <p:sp>
        <p:nvSpPr>
          <p:cNvPr id="8" name="7 Dikdörtgen"/>
          <p:cNvSpPr/>
          <p:nvPr/>
        </p:nvSpPr>
        <p:spPr>
          <a:xfrm>
            <a:off x="3286116" y="4071942"/>
            <a:ext cx="2286016" cy="78581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Vad’i Hükümler</a:t>
            </a:r>
            <a:endParaRPr lang="tr-TR" sz="2400" dirty="0"/>
          </a:p>
        </p:txBody>
      </p:sp>
      <p:sp>
        <p:nvSpPr>
          <p:cNvPr id="9" name="8 Dikdörtgen"/>
          <p:cNvSpPr/>
          <p:nvPr/>
        </p:nvSpPr>
        <p:spPr>
          <a:xfrm>
            <a:off x="6286512" y="4572008"/>
            <a:ext cx="2286016" cy="78581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Teklîfî Hükümler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30722"/>
                                        </p:tgtEl>
                                        <p:attrNameLst>
                                          <p:attrName>style.visibility</p:attrName>
                                        </p:attrNameLst>
                                      </p:cBhvr>
                                      <p:to>
                                        <p:strVal val="visible"/>
                                      </p:to>
                                    </p:set>
                                    <p:animEffect transition="in" filter="randombar(horizontal)">
                                      <p:cBhvr>
                                        <p:cTn id="10" dur="500"/>
                                        <p:tgtEl>
                                          <p:spTgt spid="3072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3123291" cy="523220"/>
          </a:xfrm>
          <a:prstGeom prst="rect">
            <a:avLst/>
          </a:prstGeom>
        </p:spPr>
        <p:txBody>
          <a:bodyPr wrap="none">
            <a:spAutoFit/>
          </a:bodyPr>
          <a:lstStyle/>
          <a:p>
            <a:r>
              <a:rPr lang="tr-TR" sz="2800" b="1" dirty="0" smtClean="0"/>
              <a:t>2.1. Vad’i Hükümler</a:t>
            </a:r>
            <a:endParaRPr lang="tr-TR" sz="2800" dirty="0"/>
          </a:p>
        </p:txBody>
      </p:sp>
      <p:sp>
        <p:nvSpPr>
          <p:cNvPr id="5" name="4 Dikdörtgen"/>
          <p:cNvSpPr/>
          <p:nvPr/>
        </p:nvSpPr>
        <p:spPr>
          <a:xfrm>
            <a:off x="714348" y="1500174"/>
            <a:ext cx="2857520" cy="64294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t>Vad’î hüküm</a:t>
            </a:r>
            <a:endParaRPr lang="tr-TR" sz="2400" dirty="0"/>
          </a:p>
        </p:txBody>
      </p:sp>
      <p:sp>
        <p:nvSpPr>
          <p:cNvPr id="6" name="5 Dikdörtgen"/>
          <p:cNvSpPr/>
          <p:nvPr/>
        </p:nvSpPr>
        <p:spPr>
          <a:xfrm>
            <a:off x="714348" y="2500306"/>
            <a:ext cx="2857520" cy="335758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“Şâri’in (dinen hüküm koyucunun) bir şeyi</a:t>
            </a:r>
          </a:p>
          <a:p>
            <a:pPr algn="ctr"/>
            <a:r>
              <a:rPr lang="tr-TR" sz="2400" dirty="0" smtClean="0"/>
              <a:t>başka bir şey için şart, sebep ve mâni kılmasıdır.” İki hüküm arasındaki</a:t>
            </a:r>
          </a:p>
          <a:p>
            <a:pPr algn="ctr"/>
            <a:r>
              <a:rPr lang="tr-TR" sz="2400" dirty="0" smtClean="0"/>
              <a:t>bağa denir.</a:t>
            </a:r>
            <a:endParaRPr lang="tr-TR" sz="2400" dirty="0"/>
          </a:p>
        </p:txBody>
      </p:sp>
      <p:sp>
        <p:nvSpPr>
          <p:cNvPr id="7" name="6 Dikdörtgen"/>
          <p:cNvSpPr/>
          <p:nvPr/>
        </p:nvSpPr>
        <p:spPr>
          <a:xfrm>
            <a:off x="3929058" y="1428736"/>
            <a:ext cx="4857784" cy="164307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b="1" dirty="0" smtClean="0">
                <a:solidFill>
                  <a:srgbClr val="FF0000"/>
                </a:solidFill>
              </a:rPr>
              <a:t>Sebep</a:t>
            </a:r>
            <a:r>
              <a:rPr lang="tr-TR" sz="2400" b="1" dirty="0" smtClean="0"/>
              <a:t>: </a:t>
            </a:r>
            <a:r>
              <a:rPr lang="tr-TR" sz="2400" dirty="0" smtClean="0"/>
              <a:t>Şâri’in varlığını hükmün varlığı, yokluğunu da hükmün</a:t>
            </a:r>
          </a:p>
          <a:p>
            <a:r>
              <a:rPr lang="tr-TR" sz="2400" dirty="0" smtClean="0"/>
              <a:t>yokluğu için alamet kıldığı durumdur.</a:t>
            </a:r>
            <a:endParaRPr lang="tr-TR" sz="2400" dirty="0"/>
          </a:p>
        </p:txBody>
      </p:sp>
      <p:sp>
        <p:nvSpPr>
          <p:cNvPr id="8" name="7 Dikdörtgen"/>
          <p:cNvSpPr/>
          <p:nvPr/>
        </p:nvSpPr>
        <p:spPr>
          <a:xfrm>
            <a:off x="3929058" y="3286124"/>
            <a:ext cx="4857784" cy="164307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b="1" dirty="0" smtClean="0">
                <a:solidFill>
                  <a:srgbClr val="FF0000"/>
                </a:solidFill>
              </a:rPr>
              <a:t>Şart</a:t>
            </a:r>
            <a:r>
              <a:rPr lang="tr-TR" sz="2400" b="1" dirty="0" smtClean="0"/>
              <a:t>: </a:t>
            </a:r>
            <a:r>
              <a:rPr lang="tr-TR" sz="2400" dirty="0" smtClean="0"/>
              <a:t>Bir şeyin varlığı kendi varlığına bağlı olmakla beraber, onun yapısından bir parça oluşturmayan fiil veya özelliktir</a:t>
            </a:r>
            <a:endParaRPr lang="tr-TR" sz="2400" dirty="0"/>
          </a:p>
        </p:txBody>
      </p:sp>
      <p:sp>
        <p:nvSpPr>
          <p:cNvPr id="9" name="8 Dikdörtgen"/>
          <p:cNvSpPr/>
          <p:nvPr/>
        </p:nvSpPr>
        <p:spPr>
          <a:xfrm>
            <a:off x="3929058" y="5072074"/>
            <a:ext cx="4857784" cy="128588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b="1" dirty="0" smtClean="0">
                <a:solidFill>
                  <a:srgbClr val="FF0000"/>
                </a:solidFill>
              </a:rPr>
              <a:t>Mâni</a:t>
            </a:r>
            <a:r>
              <a:rPr lang="tr-TR" sz="2400" b="1" dirty="0" smtClean="0"/>
              <a:t>: </a:t>
            </a:r>
            <a:r>
              <a:rPr lang="tr-TR" sz="2400" dirty="0" smtClean="0"/>
              <a:t>Engel olan durumdur. </a:t>
            </a:r>
            <a:endParaRPr lang="tr-TR"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3123291" cy="523220"/>
          </a:xfrm>
          <a:prstGeom prst="rect">
            <a:avLst/>
          </a:prstGeom>
        </p:spPr>
        <p:txBody>
          <a:bodyPr wrap="none">
            <a:spAutoFit/>
          </a:bodyPr>
          <a:lstStyle/>
          <a:p>
            <a:r>
              <a:rPr lang="tr-TR" sz="2800" b="1" dirty="0" smtClean="0"/>
              <a:t>2.1. Vad’i Hükümler</a:t>
            </a:r>
            <a:endParaRPr lang="tr-TR" sz="2800" dirty="0"/>
          </a:p>
        </p:txBody>
      </p:sp>
      <p:sp>
        <p:nvSpPr>
          <p:cNvPr id="5" name="4 Dikdörtgen"/>
          <p:cNvSpPr/>
          <p:nvPr/>
        </p:nvSpPr>
        <p:spPr>
          <a:xfrm>
            <a:off x="571472" y="1428736"/>
            <a:ext cx="2357454" cy="64294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Örneklendirelim</a:t>
            </a:r>
            <a:endParaRPr lang="tr-TR" sz="2400" dirty="0"/>
          </a:p>
        </p:txBody>
      </p:sp>
      <p:sp>
        <p:nvSpPr>
          <p:cNvPr id="6" name="5 Dikdörtgen"/>
          <p:cNvSpPr/>
          <p:nvPr/>
        </p:nvSpPr>
        <p:spPr>
          <a:xfrm>
            <a:off x="3643306" y="1500174"/>
            <a:ext cx="5072098" cy="150019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tr-TR" sz="2400" dirty="0" smtClean="0"/>
              <a:t>Ramazan ayında yolculuk hâli (sefer) ve hastalık durumu (maraz) oruç tutmamak için birer sebep sayılır.</a:t>
            </a:r>
          </a:p>
          <a:p>
            <a:r>
              <a:rPr lang="tr-TR" sz="2400" dirty="0" smtClean="0"/>
              <a:t>(</a:t>
            </a:r>
            <a:r>
              <a:rPr lang="tr-TR" sz="2400" dirty="0" smtClean="0">
                <a:solidFill>
                  <a:srgbClr val="FF0000"/>
                </a:solidFill>
              </a:rPr>
              <a:t>SEBEP</a:t>
            </a:r>
            <a:r>
              <a:rPr lang="tr-TR" sz="2400" dirty="0" smtClean="0"/>
              <a:t>)</a:t>
            </a:r>
            <a:endParaRPr lang="tr-TR" sz="2400" dirty="0"/>
          </a:p>
        </p:txBody>
      </p:sp>
      <p:sp>
        <p:nvSpPr>
          <p:cNvPr id="7" name="6 Dikdörtgen"/>
          <p:cNvSpPr/>
          <p:nvPr/>
        </p:nvSpPr>
        <p:spPr>
          <a:xfrm>
            <a:off x="3643306" y="3286124"/>
            <a:ext cx="5072098" cy="150019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2400" dirty="0" smtClean="0"/>
              <a:t>Abdestsiz namaz sahih olmaz.(</a:t>
            </a:r>
            <a:r>
              <a:rPr lang="tr-TR" sz="2400" dirty="0" smtClean="0">
                <a:solidFill>
                  <a:srgbClr val="FF0000"/>
                </a:solidFill>
              </a:rPr>
              <a:t>ŞART</a:t>
            </a:r>
            <a:r>
              <a:rPr lang="tr-TR" sz="2400" dirty="0" smtClean="0"/>
              <a:t>)</a:t>
            </a:r>
            <a:endParaRPr lang="tr-TR" sz="2400" dirty="0"/>
          </a:p>
        </p:txBody>
      </p:sp>
      <p:sp>
        <p:nvSpPr>
          <p:cNvPr id="8" name="7 Dikdörtgen"/>
          <p:cNvSpPr/>
          <p:nvPr/>
        </p:nvSpPr>
        <p:spPr>
          <a:xfrm>
            <a:off x="3643306" y="4929198"/>
            <a:ext cx="5072098" cy="150019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tr-TR" sz="2400" dirty="0" smtClean="0"/>
              <a:t>Abdestin bozulması namazın sıhhatine engeldir (</a:t>
            </a:r>
            <a:r>
              <a:rPr lang="tr-TR" sz="2400" dirty="0" smtClean="0">
                <a:solidFill>
                  <a:srgbClr val="FF0000"/>
                </a:solidFill>
              </a:rPr>
              <a:t>MANİ</a:t>
            </a:r>
            <a:r>
              <a:rPr lang="tr-TR" sz="2400" dirty="0" smtClean="0"/>
              <a:t>)</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785786" y="1500174"/>
            <a:ext cx="2928958"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t>Teklifi</a:t>
            </a:r>
            <a:r>
              <a:rPr lang="tr-TR" sz="2400" dirty="0" smtClean="0"/>
              <a:t> </a:t>
            </a:r>
            <a:r>
              <a:rPr lang="tr-TR" sz="2400" b="1" dirty="0" smtClean="0"/>
              <a:t>Hükümler</a:t>
            </a:r>
            <a:endParaRPr lang="tr-TR" sz="2400" b="1" dirty="0"/>
          </a:p>
        </p:txBody>
      </p:sp>
      <p:sp>
        <p:nvSpPr>
          <p:cNvPr id="6" name="5 Dikdörtgen"/>
          <p:cNvSpPr/>
          <p:nvPr/>
        </p:nvSpPr>
        <p:spPr>
          <a:xfrm>
            <a:off x="785786" y="2428868"/>
            <a:ext cx="2928958" cy="392909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Kanun koyucunun</a:t>
            </a:r>
          </a:p>
          <a:p>
            <a:pPr algn="ctr"/>
            <a:r>
              <a:rPr lang="tr-TR" sz="2400" dirty="0" smtClean="0"/>
              <a:t>mükelleften bir fiili yapmasını veya</a:t>
            </a:r>
          </a:p>
          <a:p>
            <a:pPr algn="ctr"/>
            <a:r>
              <a:rPr lang="tr-TR" sz="2400" dirty="0" smtClean="0"/>
              <a:t>yapmamasını istemesi ya da onu yapıp</a:t>
            </a:r>
          </a:p>
          <a:p>
            <a:pPr algn="ctr"/>
            <a:r>
              <a:rPr lang="tr-TR" sz="2400" dirty="0" smtClean="0"/>
              <a:t>yapmama arasında serbest bırakmasıdır.</a:t>
            </a:r>
            <a:endParaRPr lang="tr-TR" sz="2400" dirty="0"/>
          </a:p>
        </p:txBody>
      </p:sp>
      <p:sp>
        <p:nvSpPr>
          <p:cNvPr id="7" name="6 Dikdörtgen"/>
          <p:cNvSpPr/>
          <p:nvPr/>
        </p:nvSpPr>
        <p:spPr>
          <a:xfrm>
            <a:off x="4214810" y="4929198"/>
            <a:ext cx="4429156" cy="142876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dirty="0" smtClean="0"/>
              <a:t>İnsanların davranışları ile ilgili hükümlere </a:t>
            </a:r>
            <a:r>
              <a:rPr lang="tr-TR" sz="2400" b="1" dirty="0" smtClean="0"/>
              <a:t>“</a:t>
            </a:r>
            <a:r>
              <a:rPr lang="tr-TR" sz="2400" b="1" dirty="0" smtClean="0">
                <a:solidFill>
                  <a:srgbClr val="FF0000"/>
                </a:solidFill>
              </a:rPr>
              <a:t>mükellefin fiilleri (</a:t>
            </a:r>
            <a:r>
              <a:rPr lang="tr-TR" sz="2400" b="1" dirty="0" err="1" smtClean="0">
                <a:solidFill>
                  <a:srgbClr val="FF0000"/>
                </a:solidFill>
              </a:rPr>
              <a:t>efâl</a:t>
            </a:r>
            <a:r>
              <a:rPr lang="tr-TR" sz="2400" b="1" dirty="0" smtClean="0">
                <a:solidFill>
                  <a:srgbClr val="FF0000"/>
                </a:solidFill>
              </a:rPr>
              <a:t>-i </a:t>
            </a:r>
            <a:r>
              <a:rPr lang="tr-TR" sz="2400" b="1" dirty="0" err="1" smtClean="0">
                <a:solidFill>
                  <a:srgbClr val="FF0000"/>
                </a:solidFill>
              </a:rPr>
              <a:t>mükellefîn</a:t>
            </a:r>
            <a:r>
              <a:rPr lang="tr-TR" sz="2400" b="1" dirty="0" smtClean="0">
                <a:solidFill>
                  <a:srgbClr val="FF0000"/>
                </a:solidFill>
              </a:rPr>
              <a:t>)</a:t>
            </a:r>
            <a:r>
              <a:rPr lang="tr-TR" sz="2400" b="1" dirty="0" smtClean="0"/>
              <a:t>” veya “</a:t>
            </a:r>
            <a:r>
              <a:rPr lang="tr-TR" sz="2400" b="1" dirty="0" smtClean="0">
                <a:solidFill>
                  <a:srgbClr val="FF0000"/>
                </a:solidFill>
              </a:rPr>
              <a:t>fıkhi hüküm</a:t>
            </a:r>
            <a:r>
              <a:rPr lang="tr-TR" sz="2400" b="1" dirty="0" smtClean="0"/>
              <a:t>” </a:t>
            </a:r>
            <a:r>
              <a:rPr lang="tr-TR" sz="2400" dirty="0" smtClean="0"/>
              <a:t>denir.</a:t>
            </a:r>
            <a:endParaRPr lang="tr-TR" sz="2400" dirty="0"/>
          </a:p>
        </p:txBody>
      </p:sp>
      <p:pic>
        <p:nvPicPr>
          <p:cNvPr id="8" name="Picture 2" descr="kalıplı insan silüeti ile ilgili görsel sonucu"/>
          <p:cNvPicPr>
            <a:picLocks noChangeAspect="1" noChangeArrowheads="1"/>
          </p:cNvPicPr>
          <p:nvPr/>
        </p:nvPicPr>
        <p:blipFill>
          <a:blip r:embed="rId4"/>
          <a:srcRect/>
          <a:stretch>
            <a:fillRect/>
          </a:stretch>
        </p:blipFill>
        <p:spPr bwMode="auto">
          <a:xfrm>
            <a:off x="4929190" y="1500174"/>
            <a:ext cx="2643206" cy="294891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357158"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428596" y="1500174"/>
            <a:ext cx="5857916" cy="107157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dirty="0" err="1" smtClean="0"/>
              <a:t>Şâri</a:t>
            </a:r>
            <a:r>
              <a:rPr lang="tr-TR" sz="2400" dirty="0" smtClean="0"/>
              <a:t>’, bazen yapılmasını istediği bir </a:t>
            </a:r>
            <a:r>
              <a:rPr lang="nn-NO" sz="2400" dirty="0" smtClean="0"/>
              <a:t>şeyi “yap” şeklinde </a:t>
            </a:r>
            <a:r>
              <a:rPr lang="nn-NO" sz="2400" i="1" dirty="0" smtClean="0"/>
              <a:t>olumlu ve emir kip</a:t>
            </a:r>
            <a:r>
              <a:rPr lang="tr-TR" sz="2400" i="1" dirty="0" smtClean="0"/>
              <a:t>i </a:t>
            </a:r>
            <a:r>
              <a:rPr lang="tr-TR" sz="2400" dirty="0" smtClean="0"/>
              <a:t>ile ifade eder.</a:t>
            </a:r>
            <a:endParaRPr lang="tr-TR" sz="2400" dirty="0"/>
          </a:p>
        </p:txBody>
      </p:sp>
      <p:pic>
        <p:nvPicPr>
          <p:cNvPr id="6" name="Picture 1" descr="D:\Ensar vakfı siyer  çalışmaları\fotoğraflar\6ac54-hz-muhammed-sav-gul.png"/>
          <p:cNvPicPr>
            <a:picLocks noChangeAspect="1" noChangeArrowheads="1"/>
          </p:cNvPicPr>
          <p:nvPr/>
        </p:nvPicPr>
        <p:blipFill>
          <a:blip r:embed="rId4"/>
          <a:srcRect/>
          <a:stretch>
            <a:fillRect/>
          </a:stretch>
        </p:blipFill>
        <p:spPr bwMode="auto">
          <a:xfrm>
            <a:off x="2857488" y="2843234"/>
            <a:ext cx="5857875" cy="3657600"/>
          </a:xfrm>
          <a:prstGeom prst="rect">
            <a:avLst/>
          </a:prstGeom>
        </p:spPr>
        <p:style>
          <a:lnRef idx="2">
            <a:schemeClr val="accent3"/>
          </a:lnRef>
          <a:fillRef idx="1">
            <a:schemeClr val="lt1"/>
          </a:fillRef>
          <a:effectRef idx="0">
            <a:schemeClr val="accent3"/>
          </a:effectRef>
          <a:fontRef idx="minor">
            <a:schemeClr val="dk1"/>
          </a:fontRef>
        </p:style>
      </p:pic>
      <p:sp>
        <p:nvSpPr>
          <p:cNvPr id="7" name="6 Dikdörtgen"/>
          <p:cNvSpPr/>
          <p:nvPr/>
        </p:nvSpPr>
        <p:spPr>
          <a:xfrm>
            <a:off x="3071802" y="3024511"/>
            <a:ext cx="2000264" cy="2492990"/>
          </a:xfrm>
          <a:prstGeom prst="rect">
            <a:avLst/>
          </a:prstGeom>
        </p:spPr>
        <p:txBody>
          <a:bodyPr wrap="square">
            <a:spAutoFit/>
          </a:bodyPr>
          <a:lstStyle/>
          <a:p>
            <a:pPr algn="ctr"/>
            <a:r>
              <a:rPr lang="tr-TR" sz="2400" dirty="0" smtClean="0"/>
              <a:t>“Namazı kılınız, zekâtı</a:t>
            </a:r>
          </a:p>
          <a:p>
            <a:pPr algn="ctr"/>
            <a:r>
              <a:rPr lang="tr-TR" sz="2400" dirty="0" smtClean="0"/>
              <a:t>veriniz ve rükû edenlerle beraber rükû ediniz.”</a:t>
            </a:r>
            <a:r>
              <a:rPr lang="tr-TR" sz="1200" dirty="0" smtClean="0"/>
              <a:t>4</a:t>
            </a:r>
          </a:p>
          <a:p>
            <a:pPr algn="ctr"/>
            <a:r>
              <a:rPr lang="tr-TR" sz="1200" dirty="0" smtClean="0"/>
              <a:t>(Bakara suresi, 43.)</a:t>
            </a:r>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714348" y="1428736"/>
            <a:ext cx="6357982" cy="121444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nl-NL" sz="2400" dirty="0" smtClean="0"/>
              <a:t>Bazen de terk edilmesini istediği</a:t>
            </a:r>
            <a:r>
              <a:rPr lang="tr-TR" sz="2400" dirty="0" smtClean="0"/>
              <a:t> bir şeyi “yapma” tarzında olumsuz ve yasaklama yoluyla ortaya koyar.</a:t>
            </a:r>
            <a:endParaRPr lang="tr-TR" sz="2400" dirty="0"/>
          </a:p>
        </p:txBody>
      </p:sp>
      <p:pic>
        <p:nvPicPr>
          <p:cNvPr id="6" name="Picture 1" descr="D:\Ensar vakfı siyer  çalışmaları\fotoğraflar\6ac54-hz-muhammed-sav-gul.png"/>
          <p:cNvPicPr>
            <a:picLocks noChangeAspect="1" noChangeArrowheads="1"/>
          </p:cNvPicPr>
          <p:nvPr/>
        </p:nvPicPr>
        <p:blipFill>
          <a:blip r:embed="rId4"/>
          <a:srcRect/>
          <a:stretch>
            <a:fillRect/>
          </a:stretch>
        </p:blipFill>
        <p:spPr bwMode="auto">
          <a:xfrm>
            <a:off x="2857488" y="2786058"/>
            <a:ext cx="5857875" cy="3657600"/>
          </a:xfrm>
          <a:prstGeom prst="rect">
            <a:avLst/>
          </a:prstGeom>
        </p:spPr>
        <p:style>
          <a:lnRef idx="2">
            <a:schemeClr val="accent3"/>
          </a:lnRef>
          <a:fillRef idx="1">
            <a:schemeClr val="lt1"/>
          </a:fillRef>
          <a:effectRef idx="0">
            <a:schemeClr val="accent3"/>
          </a:effectRef>
          <a:fontRef idx="minor">
            <a:schemeClr val="dk1"/>
          </a:fontRef>
        </p:style>
      </p:pic>
      <p:sp>
        <p:nvSpPr>
          <p:cNvPr id="7" name="6 Dikdörtgen"/>
          <p:cNvSpPr/>
          <p:nvPr/>
        </p:nvSpPr>
        <p:spPr>
          <a:xfrm>
            <a:off x="3214678" y="3286124"/>
            <a:ext cx="2357454" cy="2339102"/>
          </a:xfrm>
          <a:prstGeom prst="rect">
            <a:avLst/>
          </a:prstGeom>
        </p:spPr>
        <p:txBody>
          <a:bodyPr wrap="square">
            <a:spAutoFit/>
          </a:bodyPr>
          <a:lstStyle/>
          <a:p>
            <a:r>
              <a:rPr lang="tr-TR" sz="2400" b="1" dirty="0" smtClean="0"/>
              <a:t>“Zinaya</a:t>
            </a:r>
          </a:p>
          <a:p>
            <a:r>
              <a:rPr lang="tr-TR" sz="2400" b="1" dirty="0" smtClean="0"/>
              <a:t>Yaklaşmayınız </a:t>
            </a:r>
            <a:r>
              <a:rPr lang="tr-TR" sz="1200" b="1" dirty="0" smtClean="0"/>
              <a:t>5</a:t>
            </a:r>
            <a:r>
              <a:rPr lang="tr-TR" sz="2400" b="1" dirty="0" smtClean="0"/>
              <a:t>,</a:t>
            </a:r>
          </a:p>
          <a:p>
            <a:r>
              <a:rPr lang="tr-TR" sz="2400" b="1" dirty="0" smtClean="0"/>
              <a:t> “İçki ve kumardan</a:t>
            </a:r>
          </a:p>
          <a:p>
            <a:r>
              <a:rPr lang="tr-TR" sz="2400" b="1" dirty="0" smtClean="0"/>
              <a:t>kaçınınız”</a:t>
            </a:r>
            <a:r>
              <a:rPr lang="tr-TR" sz="1200" b="1" dirty="0" smtClean="0"/>
              <a:t>6</a:t>
            </a:r>
          </a:p>
          <a:p>
            <a:r>
              <a:rPr lang="tr-TR" sz="1200" b="1" dirty="0" smtClean="0"/>
              <a:t> (5) (</a:t>
            </a:r>
            <a:r>
              <a:rPr lang="tr-TR" sz="1200" dirty="0" err="1" smtClean="0"/>
              <a:t>İsra</a:t>
            </a:r>
            <a:r>
              <a:rPr lang="tr-TR" sz="1200" dirty="0" smtClean="0"/>
              <a:t> suresi, 32, </a:t>
            </a:r>
          </a:p>
          <a:p>
            <a:r>
              <a:rPr lang="tr-TR" sz="1200" dirty="0" smtClean="0"/>
              <a:t> (6)Mâide suresi, 90.)</a:t>
            </a:r>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6033896"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785786" y="1428736"/>
            <a:ext cx="6715172" cy="107157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dirty="0" err="1" smtClean="0"/>
              <a:t>Şâri</a:t>
            </a:r>
            <a:r>
              <a:rPr lang="tr-TR" sz="2400" dirty="0" smtClean="0"/>
              <a:t>’, bazen herhangi bir olumlu ya da olumsuz talepte bulunmadan serbest bırakarak hüküm koyar.</a:t>
            </a:r>
            <a:endParaRPr lang="tr-TR" sz="2400" dirty="0"/>
          </a:p>
        </p:txBody>
      </p:sp>
      <p:pic>
        <p:nvPicPr>
          <p:cNvPr id="6" name="Picture 1" descr="D:\Ensar vakfı siyer  çalışmaları\fotoğraflar\6ac54-hz-muhammed-sav-gul.png"/>
          <p:cNvPicPr>
            <a:picLocks noChangeAspect="1" noChangeArrowheads="1"/>
          </p:cNvPicPr>
          <p:nvPr/>
        </p:nvPicPr>
        <p:blipFill>
          <a:blip r:embed="rId4"/>
          <a:srcRect/>
          <a:stretch>
            <a:fillRect/>
          </a:stretch>
        </p:blipFill>
        <p:spPr bwMode="auto">
          <a:xfrm>
            <a:off x="2857488" y="2786058"/>
            <a:ext cx="5857875" cy="3657600"/>
          </a:xfrm>
          <a:prstGeom prst="rect">
            <a:avLst/>
          </a:prstGeom>
        </p:spPr>
        <p:style>
          <a:lnRef idx="2">
            <a:schemeClr val="accent3"/>
          </a:lnRef>
          <a:fillRef idx="1">
            <a:schemeClr val="lt1"/>
          </a:fillRef>
          <a:effectRef idx="0">
            <a:schemeClr val="accent3"/>
          </a:effectRef>
          <a:fontRef idx="minor">
            <a:schemeClr val="dk1"/>
          </a:fontRef>
        </p:style>
      </p:pic>
      <p:sp>
        <p:nvSpPr>
          <p:cNvPr id="7" name="6 Dikdörtgen"/>
          <p:cNvSpPr/>
          <p:nvPr/>
        </p:nvSpPr>
        <p:spPr>
          <a:xfrm>
            <a:off x="3071802" y="3286124"/>
            <a:ext cx="2357454" cy="2123658"/>
          </a:xfrm>
          <a:prstGeom prst="rect">
            <a:avLst/>
          </a:prstGeom>
        </p:spPr>
        <p:txBody>
          <a:bodyPr wrap="square">
            <a:spAutoFit/>
          </a:bodyPr>
          <a:lstStyle/>
          <a:p>
            <a:r>
              <a:rPr lang="tr-TR" sz="2400" b="1" dirty="0" smtClean="0"/>
              <a:t>“...De ki, helal ve temiz</a:t>
            </a:r>
          </a:p>
          <a:p>
            <a:r>
              <a:rPr lang="tr-TR" sz="2400" b="1" dirty="0" smtClean="0"/>
              <a:t>olan bütün şeyler size helal kılındı.”</a:t>
            </a:r>
            <a:r>
              <a:rPr lang="tr-TR" sz="1200" b="1" dirty="0" smtClean="0"/>
              <a:t>7</a:t>
            </a:r>
          </a:p>
          <a:p>
            <a:r>
              <a:rPr lang="tr-TR" sz="1200" b="1" dirty="0" smtClean="0"/>
              <a:t>(</a:t>
            </a:r>
            <a:r>
              <a:rPr lang="tr-TR" sz="1200" dirty="0" smtClean="0"/>
              <a:t>Mâide suresi, 4.)</a:t>
            </a:r>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Ensar vakfı siyer  çalışmaları\fotoğraflar\109721_en_guzel_sade_arka_planlar_6.jpg"/>
          <p:cNvPicPr>
            <a:picLocks noChangeAspect="1" noChangeArrowheads="1"/>
          </p:cNvPicPr>
          <p:nvPr/>
        </p:nvPicPr>
        <p:blipFill>
          <a:blip r:embed="rId2"/>
          <a:srcRect/>
          <a:stretch>
            <a:fillRect/>
          </a:stretch>
        </p:blipFill>
        <p:spPr bwMode="auto">
          <a:xfrm>
            <a:off x="-304800" y="-271463"/>
            <a:ext cx="9753600" cy="7400926"/>
          </a:xfrm>
          <a:prstGeom prst="rect">
            <a:avLst/>
          </a:prstGeom>
          <a:noFill/>
        </p:spPr>
      </p:pic>
      <p:sp>
        <p:nvSpPr>
          <p:cNvPr id="4" name="3 Dikdörtgen"/>
          <p:cNvSpPr/>
          <p:nvPr/>
        </p:nvSpPr>
        <p:spPr>
          <a:xfrm>
            <a:off x="2285984" y="714356"/>
            <a:ext cx="4572000" cy="5262979"/>
          </a:xfrm>
          <a:prstGeom prst="rect">
            <a:avLst/>
          </a:prstGeom>
        </p:spPr>
        <p:txBody>
          <a:bodyPr>
            <a:spAutoFit/>
          </a:bodyPr>
          <a:lstStyle/>
          <a:p>
            <a:r>
              <a:rPr lang="tr-TR" sz="2400" dirty="0" smtClean="0"/>
              <a:t>4. Fıkhi Hükümlerin Delilleri</a:t>
            </a:r>
          </a:p>
          <a:p>
            <a:r>
              <a:rPr lang="tr-TR" sz="2400" dirty="0" smtClean="0"/>
              <a:t>4.1. Asli Deliller</a:t>
            </a:r>
          </a:p>
          <a:p>
            <a:r>
              <a:rPr lang="tr-TR" sz="2400" dirty="0" smtClean="0"/>
              <a:t>4.1.1. Kitap</a:t>
            </a:r>
          </a:p>
          <a:p>
            <a:r>
              <a:rPr lang="tr-TR" sz="2400" dirty="0" smtClean="0"/>
              <a:t>4.1.2. Sünnet</a:t>
            </a:r>
          </a:p>
          <a:p>
            <a:r>
              <a:rPr lang="tr-TR" sz="2400" dirty="0" smtClean="0"/>
              <a:t>4.2. Fer’i Deliller</a:t>
            </a:r>
          </a:p>
          <a:p>
            <a:r>
              <a:rPr lang="tr-TR" sz="2400" dirty="0" smtClean="0"/>
              <a:t>4.2.1. İcma</a:t>
            </a:r>
          </a:p>
          <a:p>
            <a:r>
              <a:rPr lang="tr-TR" sz="2400" dirty="0" smtClean="0"/>
              <a:t>4.2.2. Kıyas</a:t>
            </a:r>
          </a:p>
          <a:p>
            <a:r>
              <a:rPr lang="tr-TR" sz="2400" dirty="0" smtClean="0"/>
              <a:t>4.2.3. Sahabe Kavli</a:t>
            </a:r>
          </a:p>
          <a:p>
            <a:r>
              <a:rPr lang="tr-TR" sz="2400" dirty="0" smtClean="0"/>
              <a:t>4.2.4. İstihsan</a:t>
            </a:r>
          </a:p>
          <a:p>
            <a:r>
              <a:rPr lang="tr-TR" sz="2400" dirty="0" smtClean="0"/>
              <a:t>4.2.5. Mesalih-i Mürsele</a:t>
            </a:r>
          </a:p>
          <a:p>
            <a:r>
              <a:rPr lang="tr-TR" sz="2400" dirty="0" smtClean="0"/>
              <a:t>4.2.6. Örf</a:t>
            </a:r>
          </a:p>
          <a:p>
            <a:r>
              <a:rPr lang="tr-TR" sz="2400" dirty="0" smtClean="0"/>
              <a:t>4.2.7. Sedd-i Zerâi </a:t>
            </a:r>
          </a:p>
          <a:p>
            <a:r>
              <a:rPr lang="tr-TR" sz="2400" dirty="0" smtClean="0"/>
              <a:t>4.2.8. İstishab</a:t>
            </a:r>
          </a:p>
          <a:p>
            <a:r>
              <a:rPr lang="tr-TR" sz="2400" dirty="0" smtClean="0"/>
              <a:t>4.2.9. Şer’u Men Kablena </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0" dur="500"/>
                                        <p:tgtEl>
                                          <p:spTgt spid="4">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3" dur="500"/>
                                        <p:tgtEl>
                                          <p:spTgt spid="4">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6" dur="500"/>
                                        <p:tgtEl>
                                          <p:spTgt spid="4">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randombar(horizontal)">
                                      <p:cBhvr>
                                        <p:cTn id="19" dur="500"/>
                                        <p:tgtEl>
                                          <p:spTgt spid="4">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randombar(horizontal)">
                                      <p:cBhvr>
                                        <p:cTn id="22" dur="500"/>
                                        <p:tgtEl>
                                          <p:spTgt spid="4">
                                            <p:txEl>
                                              <p:pRg st="5" end="5"/>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randombar(horizontal)">
                                      <p:cBhvr>
                                        <p:cTn id="25" dur="500"/>
                                        <p:tgtEl>
                                          <p:spTgt spid="4">
                                            <p:txEl>
                                              <p:pRg st="6" end="6"/>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randombar(horizontal)">
                                      <p:cBhvr>
                                        <p:cTn id="28" dur="500"/>
                                        <p:tgtEl>
                                          <p:spTgt spid="4">
                                            <p:txEl>
                                              <p:pRg st="7" end="7"/>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randombar(horizontal)">
                                      <p:cBhvr>
                                        <p:cTn id="31" dur="500"/>
                                        <p:tgtEl>
                                          <p:spTgt spid="4">
                                            <p:txEl>
                                              <p:pRg st="8" end="8"/>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Effect transition="in" filter="randombar(horizontal)">
                                      <p:cBhvr>
                                        <p:cTn id="34" dur="500"/>
                                        <p:tgtEl>
                                          <p:spTgt spid="4">
                                            <p:txEl>
                                              <p:pRg st="9" end="9"/>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Effect transition="in" filter="randombar(horizontal)">
                                      <p:cBhvr>
                                        <p:cTn id="37" dur="500"/>
                                        <p:tgtEl>
                                          <p:spTgt spid="4">
                                            <p:txEl>
                                              <p:pRg st="10" end="10"/>
                                            </p:txEl>
                                          </p:spTgt>
                                        </p:tgtEl>
                                      </p:cBhvr>
                                    </p:animEffect>
                                  </p:childTnLst>
                                </p:cTn>
                              </p:par>
                              <p:par>
                                <p:cTn id="38" presetID="14" presetClass="entr" presetSubtype="10" fill="hold" nodeType="withEffect">
                                  <p:stCondLst>
                                    <p:cond delay="0"/>
                                  </p:stCondLst>
                                  <p:childTnLst>
                                    <p:set>
                                      <p:cBhvr>
                                        <p:cTn id="39" dur="1" fill="hold">
                                          <p:stCondLst>
                                            <p:cond delay="0"/>
                                          </p:stCondLst>
                                        </p:cTn>
                                        <p:tgtEl>
                                          <p:spTgt spid="4">
                                            <p:txEl>
                                              <p:pRg st="11" end="11"/>
                                            </p:txEl>
                                          </p:spTgt>
                                        </p:tgtEl>
                                        <p:attrNameLst>
                                          <p:attrName>style.visibility</p:attrName>
                                        </p:attrNameLst>
                                      </p:cBhvr>
                                      <p:to>
                                        <p:strVal val="visible"/>
                                      </p:to>
                                    </p:set>
                                    <p:animEffect transition="in" filter="randombar(horizontal)">
                                      <p:cBhvr>
                                        <p:cTn id="40" dur="500"/>
                                        <p:tgtEl>
                                          <p:spTgt spid="4">
                                            <p:txEl>
                                              <p:pRg st="11" end="11"/>
                                            </p:txEl>
                                          </p:spTgt>
                                        </p:tgtEl>
                                      </p:cBhvr>
                                    </p:animEffect>
                                  </p:childTnLst>
                                </p:cTn>
                              </p:par>
                              <p:par>
                                <p:cTn id="41" presetID="14" presetClass="entr" presetSubtype="10" fill="hold" nodeType="with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animEffect transition="in" filter="randombar(horizontal)">
                                      <p:cBhvr>
                                        <p:cTn id="43" dur="500"/>
                                        <p:tgtEl>
                                          <p:spTgt spid="4">
                                            <p:txEl>
                                              <p:pRg st="12" end="12"/>
                                            </p:txEl>
                                          </p:spTgt>
                                        </p:tgtEl>
                                      </p:cBhvr>
                                    </p:animEffect>
                                  </p:childTnLst>
                                </p:cTn>
                              </p:par>
                              <p:par>
                                <p:cTn id="44" presetID="14" presetClass="entr" presetSubtype="10" fill="hold" nodeType="withEffect">
                                  <p:stCondLst>
                                    <p:cond delay="0"/>
                                  </p:stCondLst>
                                  <p:childTnLst>
                                    <p:set>
                                      <p:cBhvr>
                                        <p:cTn id="45" dur="1" fill="hold">
                                          <p:stCondLst>
                                            <p:cond delay="0"/>
                                          </p:stCondLst>
                                        </p:cTn>
                                        <p:tgtEl>
                                          <p:spTgt spid="4">
                                            <p:txEl>
                                              <p:pRg st="13" end="13"/>
                                            </p:txEl>
                                          </p:spTgt>
                                        </p:tgtEl>
                                        <p:attrNameLst>
                                          <p:attrName>style.visibility</p:attrName>
                                        </p:attrNameLst>
                                      </p:cBhvr>
                                      <p:to>
                                        <p:strVal val="visible"/>
                                      </p:to>
                                    </p:set>
                                    <p:animEffect transition="in" filter="randombar(horizontal)">
                                      <p:cBhvr>
                                        <p:cTn id="46" dur="500"/>
                                        <p:tgtEl>
                                          <p:spTgt spid="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785786" y="571480"/>
            <a:ext cx="6033896"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500034" y="1428736"/>
            <a:ext cx="821537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2400" b="1" dirty="0" smtClean="0"/>
              <a:t>Ef’al-i mükellefin olarak meşhur olan fıkhi hükümler şunlardır:</a:t>
            </a:r>
            <a:endParaRPr lang="tr-TR" sz="2400" dirty="0"/>
          </a:p>
        </p:txBody>
      </p:sp>
      <p:sp>
        <p:nvSpPr>
          <p:cNvPr id="6" name="5 Aşağı Ok"/>
          <p:cNvSpPr/>
          <p:nvPr/>
        </p:nvSpPr>
        <p:spPr>
          <a:xfrm>
            <a:off x="1000100" y="1928802"/>
            <a:ext cx="428628" cy="857256"/>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7" name="6 Dikdörtgen"/>
          <p:cNvSpPr/>
          <p:nvPr/>
        </p:nvSpPr>
        <p:spPr>
          <a:xfrm>
            <a:off x="142844" y="2928934"/>
            <a:ext cx="178595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Farz</a:t>
            </a:r>
          </a:p>
        </p:txBody>
      </p:sp>
      <p:sp>
        <p:nvSpPr>
          <p:cNvPr id="8" name="7 Dikdörtgen"/>
          <p:cNvSpPr/>
          <p:nvPr/>
        </p:nvSpPr>
        <p:spPr>
          <a:xfrm>
            <a:off x="571472" y="3929066"/>
            <a:ext cx="178595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Vacip</a:t>
            </a:r>
          </a:p>
        </p:txBody>
      </p:sp>
      <p:sp>
        <p:nvSpPr>
          <p:cNvPr id="9" name="8 Dikdörtgen"/>
          <p:cNvSpPr/>
          <p:nvPr/>
        </p:nvSpPr>
        <p:spPr>
          <a:xfrm>
            <a:off x="1357290" y="4929198"/>
            <a:ext cx="178595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Sünnet</a:t>
            </a:r>
          </a:p>
        </p:txBody>
      </p:sp>
      <p:sp>
        <p:nvSpPr>
          <p:cNvPr id="10" name="9 Dikdörtgen"/>
          <p:cNvSpPr/>
          <p:nvPr/>
        </p:nvSpPr>
        <p:spPr>
          <a:xfrm>
            <a:off x="7143768" y="2928934"/>
            <a:ext cx="178595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Müfsit</a:t>
            </a:r>
          </a:p>
        </p:txBody>
      </p:sp>
      <p:sp>
        <p:nvSpPr>
          <p:cNvPr id="12" name="11 Dikdörtgen"/>
          <p:cNvSpPr/>
          <p:nvPr/>
        </p:nvSpPr>
        <p:spPr>
          <a:xfrm>
            <a:off x="2714612" y="5643578"/>
            <a:ext cx="178595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Müstehap</a:t>
            </a:r>
          </a:p>
        </p:txBody>
      </p:sp>
      <p:sp>
        <p:nvSpPr>
          <p:cNvPr id="13" name="12 Dikdörtgen"/>
          <p:cNvSpPr/>
          <p:nvPr/>
        </p:nvSpPr>
        <p:spPr>
          <a:xfrm>
            <a:off x="4857752" y="5643578"/>
            <a:ext cx="178595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Mübah</a:t>
            </a:r>
          </a:p>
        </p:txBody>
      </p:sp>
      <p:sp>
        <p:nvSpPr>
          <p:cNvPr id="14" name="13 Dikdörtgen"/>
          <p:cNvSpPr/>
          <p:nvPr/>
        </p:nvSpPr>
        <p:spPr>
          <a:xfrm>
            <a:off x="6072198" y="4929198"/>
            <a:ext cx="178595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Mekruh</a:t>
            </a:r>
          </a:p>
        </p:txBody>
      </p:sp>
      <p:sp>
        <p:nvSpPr>
          <p:cNvPr id="15" name="14 Dikdörtgen"/>
          <p:cNvSpPr/>
          <p:nvPr/>
        </p:nvSpPr>
        <p:spPr>
          <a:xfrm>
            <a:off x="6715140" y="3929066"/>
            <a:ext cx="178595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Haram</a:t>
            </a:r>
          </a:p>
        </p:txBody>
      </p:sp>
      <p:sp>
        <p:nvSpPr>
          <p:cNvPr id="16" name="15 Aşağı Ok"/>
          <p:cNvSpPr/>
          <p:nvPr/>
        </p:nvSpPr>
        <p:spPr>
          <a:xfrm>
            <a:off x="7715272" y="2000240"/>
            <a:ext cx="428628" cy="785818"/>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randombar(horizontal)">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randombar(horizontal)">
                                      <p:cBhvr>
                                        <p:cTn id="53" dur="500"/>
                                        <p:tgtEl>
                                          <p:spTgt spid="10"/>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randombar(horizontal)">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animBg="1"/>
      <p:bldP spid="12" grpId="0" animBg="1"/>
      <p:bldP spid="13" grpId="0" animBg="1"/>
      <p:bldP spid="14" grpId="0" animBg="1"/>
      <p:bldP spid="15"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785786" y="571480"/>
            <a:ext cx="6033896"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500034" y="1714488"/>
            <a:ext cx="2071702"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Farz</a:t>
            </a:r>
          </a:p>
        </p:txBody>
      </p:sp>
      <p:sp>
        <p:nvSpPr>
          <p:cNvPr id="6" name="5 Dikdörtgen"/>
          <p:cNvSpPr/>
          <p:nvPr/>
        </p:nvSpPr>
        <p:spPr>
          <a:xfrm>
            <a:off x="428596" y="2928934"/>
            <a:ext cx="3571900" cy="142876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Şari’nin kesin ve bağlayıcı bir tarzda yapılmasını istediği fiillere </a:t>
            </a:r>
            <a:r>
              <a:rPr lang="tr-TR" sz="2400" dirty="0">
                <a:solidFill>
                  <a:srgbClr val="FF0000"/>
                </a:solidFill>
              </a:rPr>
              <a:t>farz </a:t>
            </a:r>
            <a:r>
              <a:rPr lang="tr-TR" sz="2400" dirty="0"/>
              <a:t>denir.</a:t>
            </a:r>
          </a:p>
        </p:txBody>
      </p:sp>
      <p:sp>
        <p:nvSpPr>
          <p:cNvPr id="7" name="6 Dikdörtgen"/>
          <p:cNvSpPr/>
          <p:nvPr/>
        </p:nvSpPr>
        <p:spPr>
          <a:xfrm>
            <a:off x="428596" y="5000636"/>
            <a:ext cx="7929618" cy="135732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Herhangi bir </a:t>
            </a:r>
            <a:r>
              <a:rPr lang="tr-TR" sz="2400" dirty="0"/>
              <a:t>fiilin, farz olabilmesi için Kur’an, mütevatir veya meşhur sünnette kesin ve net bir şekilde </a:t>
            </a:r>
            <a:r>
              <a:rPr lang="tr-TR" sz="2400" dirty="0" smtClean="0"/>
              <a:t>ifade edilmiş </a:t>
            </a:r>
            <a:r>
              <a:rPr lang="tr-TR" sz="2400" dirty="0"/>
              <a:t>olması gerekir.</a:t>
            </a:r>
          </a:p>
        </p:txBody>
      </p:sp>
      <p:pic>
        <p:nvPicPr>
          <p:cNvPr id="45058" name="Picture 2" descr="cemaatle namaz ile ilgili görsel sonucu"/>
          <p:cNvPicPr>
            <a:picLocks noChangeAspect="1" noChangeArrowheads="1"/>
          </p:cNvPicPr>
          <p:nvPr/>
        </p:nvPicPr>
        <p:blipFill>
          <a:blip r:embed="rId3"/>
          <a:srcRect/>
          <a:stretch>
            <a:fillRect/>
          </a:stretch>
        </p:blipFill>
        <p:spPr bwMode="auto">
          <a:xfrm>
            <a:off x="4143372" y="1840696"/>
            <a:ext cx="4776774" cy="2945625"/>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par>
                                <p:cTn id="21" presetID="14" presetClass="entr" presetSubtype="10" fill="hold" nodeType="withEffect">
                                  <p:stCondLst>
                                    <p:cond delay="0"/>
                                  </p:stCondLst>
                                  <p:childTnLst>
                                    <p:set>
                                      <p:cBhvr>
                                        <p:cTn id="22" dur="1" fill="hold">
                                          <p:stCondLst>
                                            <p:cond delay="0"/>
                                          </p:stCondLst>
                                        </p:cTn>
                                        <p:tgtEl>
                                          <p:spTgt spid="45058"/>
                                        </p:tgtEl>
                                        <p:attrNameLst>
                                          <p:attrName>style.visibility</p:attrName>
                                        </p:attrNameLst>
                                      </p:cBhvr>
                                      <p:to>
                                        <p:strVal val="visible"/>
                                      </p:to>
                                    </p:set>
                                    <p:animEffect transition="in" filter="randombar(horizontal)">
                                      <p:cBhvr>
                                        <p:cTn id="23" dur="5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357158" y="1357298"/>
            <a:ext cx="3071834"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Farz-ı ayn </a:t>
            </a:r>
            <a:endParaRPr lang="tr-TR" sz="2400" dirty="0"/>
          </a:p>
        </p:txBody>
      </p:sp>
      <p:sp>
        <p:nvSpPr>
          <p:cNvPr id="6" name="5 Dikdörtgen"/>
          <p:cNvSpPr/>
          <p:nvPr/>
        </p:nvSpPr>
        <p:spPr>
          <a:xfrm>
            <a:off x="357158" y="2428868"/>
            <a:ext cx="3071834" cy="150019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Her </a:t>
            </a:r>
            <a:r>
              <a:rPr lang="tr-TR" sz="2400" dirty="0"/>
              <a:t>mükellefin ayrı</a:t>
            </a:r>
          </a:p>
          <a:p>
            <a:pPr algn="ctr"/>
            <a:r>
              <a:rPr lang="tr-TR" sz="2400" dirty="0"/>
              <a:t>ayrı yapması </a:t>
            </a:r>
            <a:r>
              <a:rPr lang="tr-TR" sz="2400" dirty="0" smtClean="0"/>
              <a:t>gereken farzlara denir.</a:t>
            </a:r>
            <a:endParaRPr lang="tr-TR" sz="2400" dirty="0"/>
          </a:p>
        </p:txBody>
      </p:sp>
      <p:sp>
        <p:nvSpPr>
          <p:cNvPr id="7" name="6 Dikdörtgen"/>
          <p:cNvSpPr/>
          <p:nvPr/>
        </p:nvSpPr>
        <p:spPr>
          <a:xfrm>
            <a:off x="5214942" y="1357298"/>
            <a:ext cx="3071834"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Farz-ı </a:t>
            </a:r>
            <a:r>
              <a:rPr lang="tr-TR" sz="2400" dirty="0" err="1" smtClean="0"/>
              <a:t>kifaye</a:t>
            </a:r>
            <a:r>
              <a:rPr lang="tr-TR" sz="2400" dirty="0" smtClean="0"/>
              <a:t> </a:t>
            </a:r>
            <a:endParaRPr lang="tr-TR" sz="2400" dirty="0"/>
          </a:p>
        </p:txBody>
      </p:sp>
      <p:sp>
        <p:nvSpPr>
          <p:cNvPr id="8" name="7 Dikdörtgen"/>
          <p:cNvSpPr/>
          <p:nvPr/>
        </p:nvSpPr>
        <p:spPr>
          <a:xfrm>
            <a:off x="5214942" y="2428868"/>
            <a:ext cx="3071834" cy="150019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Toplumsal </a:t>
            </a:r>
            <a:r>
              <a:rPr lang="tr-TR" sz="2400" dirty="0"/>
              <a:t>içeriği olan yükümlülüklere farz-ı kifâye denir</a:t>
            </a:r>
          </a:p>
        </p:txBody>
      </p:sp>
      <p:pic>
        <p:nvPicPr>
          <p:cNvPr id="44034" name="Picture 2" descr="namaz kıldıran imam ile ilgili görsel sonucu"/>
          <p:cNvPicPr>
            <a:picLocks noChangeAspect="1" noChangeArrowheads="1"/>
          </p:cNvPicPr>
          <p:nvPr/>
        </p:nvPicPr>
        <p:blipFill>
          <a:blip r:embed="rId3"/>
          <a:srcRect/>
          <a:stretch>
            <a:fillRect/>
          </a:stretch>
        </p:blipFill>
        <p:spPr bwMode="auto">
          <a:xfrm>
            <a:off x="214282" y="4214818"/>
            <a:ext cx="3857652" cy="2133562"/>
          </a:xfrm>
          <a:prstGeom prst="rect">
            <a:avLst/>
          </a:prstGeom>
        </p:spPr>
        <p:style>
          <a:lnRef idx="2">
            <a:schemeClr val="dk1"/>
          </a:lnRef>
          <a:fillRef idx="1">
            <a:schemeClr val="lt1"/>
          </a:fillRef>
          <a:effectRef idx="0">
            <a:schemeClr val="dk1"/>
          </a:effectRef>
          <a:fontRef idx="minor">
            <a:schemeClr val="dk1"/>
          </a:fontRef>
        </p:style>
      </p:pic>
      <p:pic>
        <p:nvPicPr>
          <p:cNvPr id="44036" name="Picture 4" descr="cenaze namazı ile ilgili görsel sonucu"/>
          <p:cNvPicPr>
            <a:picLocks noChangeAspect="1" noChangeArrowheads="1"/>
          </p:cNvPicPr>
          <p:nvPr/>
        </p:nvPicPr>
        <p:blipFill>
          <a:blip r:embed="rId4"/>
          <a:srcRect/>
          <a:stretch>
            <a:fillRect/>
          </a:stretch>
        </p:blipFill>
        <p:spPr bwMode="auto">
          <a:xfrm>
            <a:off x="4714876" y="4214818"/>
            <a:ext cx="4143404" cy="2139509"/>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0"/>
                                  </p:stCondLst>
                                  <p:childTnLst>
                                    <p:set>
                                      <p:cBhvr>
                                        <p:cTn id="17" dur="1" fill="hold">
                                          <p:stCondLst>
                                            <p:cond delay="0"/>
                                          </p:stCondLst>
                                        </p:cTn>
                                        <p:tgtEl>
                                          <p:spTgt spid="44034"/>
                                        </p:tgtEl>
                                        <p:attrNameLst>
                                          <p:attrName>style.visibility</p:attrName>
                                        </p:attrNameLst>
                                      </p:cBhvr>
                                      <p:to>
                                        <p:strVal val="visible"/>
                                      </p:to>
                                    </p:set>
                                    <p:animEffect transition="in" filter="randombar(horizontal)">
                                      <p:cBhvr>
                                        <p:cTn id="18" dur="500"/>
                                        <p:tgtEl>
                                          <p:spTgt spid="4403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par>
                                <p:cTn id="29" presetID="14" presetClass="entr" presetSubtype="10" fill="hold" nodeType="withEffect">
                                  <p:stCondLst>
                                    <p:cond delay="0"/>
                                  </p:stCondLst>
                                  <p:childTnLst>
                                    <p:set>
                                      <p:cBhvr>
                                        <p:cTn id="30" dur="1" fill="hold">
                                          <p:stCondLst>
                                            <p:cond delay="0"/>
                                          </p:stCondLst>
                                        </p:cTn>
                                        <p:tgtEl>
                                          <p:spTgt spid="44036"/>
                                        </p:tgtEl>
                                        <p:attrNameLst>
                                          <p:attrName>style.visibility</p:attrName>
                                        </p:attrNameLst>
                                      </p:cBhvr>
                                      <p:to>
                                        <p:strVal val="visible"/>
                                      </p:to>
                                    </p:set>
                                    <p:animEffect transition="in" filter="randombar(horizontal)">
                                      <p:cBhvr>
                                        <p:cTn id="31"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4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6" name="5 Dikdörtgen"/>
          <p:cNvSpPr/>
          <p:nvPr/>
        </p:nvSpPr>
        <p:spPr>
          <a:xfrm>
            <a:off x="571472" y="1428736"/>
            <a:ext cx="178595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Vacip</a:t>
            </a:r>
          </a:p>
        </p:txBody>
      </p:sp>
      <p:sp>
        <p:nvSpPr>
          <p:cNvPr id="7" name="6 Dikdörtgen"/>
          <p:cNvSpPr/>
          <p:nvPr/>
        </p:nvSpPr>
        <p:spPr>
          <a:xfrm>
            <a:off x="214282" y="2143116"/>
            <a:ext cx="2857520" cy="421484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Hanefîlere göre bir fiilin yapılmasının kesin ve bağlayıcı tarzda istendiğini gösteren</a:t>
            </a:r>
          </a:p>
          <a:p>
            <a:pPr algn="ctr"/>
            <a:r>
              <a:rPr lang="tr-TR" sz="2400" dirty="0"/>
              <a:t>delil kat‘î ise farz; zannî ise vâciptir.</a:t>
            </a:r>
          </a:p>
        </p:txBody>
      </p:sp>
      <p:pic>
        <p:nvPicPr>
          <p:cNvPr id="43010" name="Picture 2" descr="kurban bayramı ile ilgili görsel sonucu"/>
          <p:cNvPicPr>
            <a:picLocks noChangeAspect="1" noChangeArrowheads="1"/>
          </p:cNvPicPr>
          <p:nvPr/>
        </p:nvPicPr>
        <p:blipFill>
          <a:blip r:embed="rId3"/>
          <a:srcRect/>
          <a:stretch>
            <a:fillRect/>
          </a:stretch>
        </p:blipFill>
        <p:spPr bwMode="auto">
          <a:xfrm>
            <a:off x="3262309" y="2428868"/>
            <a:ext cx="5595971" cy="3929090"/>
          </a:xfrm>
          <a:prstGeom prst="rect">
            <a:avLst/>
          </a:prstGeom>
        </p:spPr>
        <p:style>
          <a:lnRef idx="2">
            <a:schemeClr val="accent1"/>
          </a:lnRef>
          <a:fillRef idx="1">
            <a:schemeClr val="lt1"/>
          </a:fillRef>
          <a:effectRef idx="0">
            <a:schemeClr val="accent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nodeType="withEffect">
                                  <p:stCondLst>
                                    <p:cond delay="0"/>
                                  </p:stCondLst>
                                  <p:childTnLst>
                                    <p:set>
                                      <p:cBhvr>
                                        <p:cTn id="17" dur="1" fill="hold">
                                          <p:stCondLst>
                                            <p:cond delay="0"/>
                                          </p:stCondLst>
                                        </p:cTn>
                                        <p:tgtEl>
                                          <p:spTgt spid="43010"/>
                                        </p:tgtEl>
                                        <p:attrNameLst>
                                          <p:attrName>style.visibility</p:attrName>
                                        </p:attrNameLst>
                                      </p:cBhvr>
                                      <p:to>
                                        <p:strVal val="visible"/>
                                      </p:to>
                                    </p:set>
                                    <p:animEffect transition="in" filter="randombar(horizontal)">
                                      <p:cBhvr>
                                        <p:cTn id="18"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Yuvarlatılmış Dikdörtgen"/>
          <p:cNvSpPr/>
          <p:nvPr/>
        </p:nvSpPr>
        <p:spPr>
          <a:xfrm>
            <a:off x="785786" y="1785926"/>
            <a:ext cx="7643866" cy="457203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b="1" dirty="0"/>
              <a:t>NOT EDELİM</a:t>
            </a:r>
          </a:p>
          <a:p>
            <a:r>
              <a:rPr lang="tr-TR" sz="2400" dirty="0"/>
              <a:t>Fıkıh bilginlerinin çoğunluğuna göre farzla vacip eş anlamlıdır. İkisi de aynı </a:t>
            </a:r>
            <a:r>
              <a:rPr lang="tr-TR" sz="2400" dirty="0" smtClean="0"/>
              <a:t>hükümlere tabidir</a:t>
            </a:r>
            <a:r>
              <a:rPr lang="tr-TR" sz="2400" dirty="0"/>
              <a:t>. Hanefilere göre ise farz ve vacip birbirinden farklı anlam taşır. Hanefi </a:t>
            </a:r>
            <a:r>
              <a:rPr lang="tr-TR" sz="2400" dirty="0" smtClean="0"/>
              <a:t>mezhebinde vacip </a:t>
            </a:r>
            <a:r>
              <a:rPr lang="tr-TR" sz="2400" dirty="0"/>
              <a:t>kabul edilen fiillerin bir kısmı diğer üç mezhebe göre sünnet, bir kısmı </a:t>
            </a:r>
            <a:r>
              <a:rPr lang="tr-TR" sz="2400" dirty="0" smtClean="0"/>
              <a:t>da farzdır</a:t>
            </a:r>
            <a:r>
              <a:rPr lang="tr-TR" sz="2400" dirty="0"/>
              <a:t>. Ancak Hanefiler dışındaki diğer mezhepler farz kelimesi yerine vacip </a:t>
            </a:r>
            <a:r>
              <a:rPr lang="tr-TR" sz="2400" dirty="0" smtClean="0"/>
              <a:t>kelimesini kullanmışlardır</a:t>
            </a:r>
            <a:r>
              <a:rPr lang="tr-TR" sz="2400" dirty="0"/>
              <a:t>.</a:t>
            </a:r>
          </a:p>
          <a:p>
            <a:pPr algn="r"/>
            <a:r>
              <a:rPr lang="en-US" sz="2400" dirty="0"/>
              <a:t>Heyet, İlmihâl, C 1, s. 164.</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357158" y="1428736"/>
            <a:ext cx="2786082"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YAZALIM</a:t>
            </a:r>
            <a:endParaRPr lang="tr-TR" sz="2400" dirty="0"/>
          </a:p>
        </p:txBody>
      </p:sp>
      <p:sp>
        <p:nvSpPr>
          <p:cNvPr id="6" name="5 Dikdörtgen"/>
          <p:cNvSpPr/>
          <p:nvPr/>
        </p:nvSpPr>
        <p:spPr>
          <a:xfrm>
            <a:off x="285720" y="2500306"/>
            <a:ext cx="8501122"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Farzla vacip arasındaki farkları aşağıda boş bırakılan yerlere yazınız.</a:t>
            </a:r>
            <a:endParaRPr lang="tr-TR" sz="2400" dirty="0"/>
          </a:p>
        </p:txBody>
      </p:sp>
      <p:sp>
        <p:nvSpPr>
          <p:cNvPr id="7" name="6 Dikdörtgen"/>
          <p:cNvSpPr/>
          <p:nvPr/>
        </p:nvSpPr>
        <p:spPr>
          <a:xfrm>
            <a:off x="285720" y="3429000"/>
            <a:ext cx="8501122" cy="25717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342900" indent="-342900" algn="ctr">
              <a:buAutoNum type="arabicPeriod"/>
            </a:pPr>
            <a:r>
              <a:rPr lang="tr-TR" dirty="0" smtClean="0"/>
              <a:t>Farzı inkâr eden dinden çıkar fakat vacibi inkar eden dinden çıkmaz.</a:t>
            </a:r>
          </a:p>
          <a:p>
            <a:pPr marL="342900" indent="-342900" algn="ctr"/>
            <a:endParaRPr lang="tr-TR" dirty="0" smtClean="0"/>
          </a:p>
          <a:p>
            <a:pPr marL="342900" indent="-342900" algn="ctr"/>
            <a:r>
              <a:rPr lang="tr-TR" dirty="0" smtClean="0"/>
              <a:t> 2.…………………………………………………………………………………………………………..</a:t>
            </a:r>
          </a:p>
          <a:p>
            <a:pPr marL="342900" indent="-342900" algn="ctr"/>
            <a:endParaRPr lang="tr-TR" dirty="0" smtClean="0"/>
          </a:p>
          <a:p>
            <a:pPr marL="342900" indent="-342900" algn="ctr"/>
            <a:r>
              <a:rPr lang="tr-TR" dirty="0" smtClean="0"/>
              <a:t>3……………………………………………………………………………………………………………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428596" y="1500174"/>
            <a:ext cx="1785950"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Sünnet</a:t>
            </a:r>
          </a:p>
        </p:txBody>
      </p:sp>
      <p:sp>
        <p:nvSpPr>
          <p:cNvPr id="6" name="5 Dikdörtgen"/>
          <p:cNvSpPr/>
          <p:nvPr/>
        </p:nvSpPr>
        <p:spPr>
          <a:xfrm>
            <a:off x="357158" y="2428868"/>
            <a:ext cx="2714644" cy="40005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Farz ve vacip olmadığı hâlde Peygamberimizin</a:t>
            </a:r>
          </a:p>
          <a:p>
            <a:pPr algn="ctr"/>
            <a:r>
              <a:rPr lang="tr-TR" sz="2400" dirty="0"/>
              <a:t>(s.a.v.) yaptığı ve yapılmasını Müslümanlara</a:t>
            </a:r>
          </a:p>
          <a:p>
            <a:pPr algn="ctr"/>
            <a:r>
              <a:rPr lang="tr-TR" sz="2400" dirty="0"/>
              <a:t>tavsiye ettiği fiillerdir.</a:t>
            </a:r>
          </a:p>
        </p:txBody>
      </p:sp>
      <p:sp>
        <p:nvSpPr>
          <p:cNvPr id="7" name="6 Dikdörtgen"/>
          <p:cNvSpPr/>
          <p:nvPr/>
        </p:nvSpPr>
        <p:spPr>
          <a:xfrm>
            <a:off x="3500430" y="1428736"/>
            <a:ext cx="2571768"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Müekket Sünnet</a:t>
            </a:r>
            <a:endParaRPr lang="tr-TR" sz="2400" dirty="0"/>
          </a:p>
        </p:txBody>
      </p:sp>
      <p:sp>
        <p:nvSpPr>
          <p:cNvPr id="8" name="7 Dikdörtgen"/>
          <p:cNvSpPr/>
          <p:nvPr/>
        </p:nvSpPr>
        <p:spPr>
          <a:xfrm>
            <a:off x="3500430" y="2285992"/>
            <a:ext cx="5000660" cy="150019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Peygamberimizin (s.a.v.) çoğunlukla </a:t>
            </a:r>
            <a:r>
              <a:rPr lang="tr-TR" sz="2400" dirty="0" smtClean="0"/>
              <a:t>yerine getirdiği</a:t>
            </a:r>
            <a:r>
              <a:rPr lang="tr-TR" sz="2400" dirty="0"/>
              <a:t>, nadir olarak terk ettiği </a:t>
            </a:r>
            <a:r>
              <a:rPr lang="tr-TR" sz="2400" dirty="0" smtClean="0"/>
              <a:t>sünnetlere denir</a:t>
            </a:r>
            <a:r>
              <a:rPr lang="tr-TR" sz="2400" dirty="0"/>
              <a:t>.</a:t>
            </a:r>
          </a:p>
        </p:txBody>
      </p:sp>
      <p:sp>
        <p:nvSpPr>
          <p:cNvPr id="9" name="8 Dikdörtgen"/>
          <p:cNvSpPr/>
          <p:nvPr/>
        </p:nvSpPr>
        <p:spPr>
          <a:xfrm>
            <a:off x="3500430" y="4071942"/>
            <a:ext cx="3357586"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Gayri Müekket Sünnet</a:t>
            </a:r>
            <a:endParaRPr lang="tr-TR" sz="2400" dirty="0"/>
          </a:p>
        </p:txBody>
      </p:sp>
      <p:sp>
        <p:nvSpPr>
          <p:cNvPr id="10" name="9 Dikdörtgen"/>
          <p:cNvSpPr/>
          <p:nvPr/>
        </p:nvSpPr>
        <p:spPr>
          <a:xfrm>
            <a:off x="3500430" y="4929198"/>
            <a:ext cx="5072098" cy="150019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Peygamberimizin (s.a.v.) bazen yerine getirdiği bazen de terk ettiği </a:t>
            </a:r>
            <a:r>
              <a:rPr lang="tr-TR" sz="2400" dirty="0" smtClean="0"/>
              <a:t>sünnetlere</a:t>
            </a:r>
            <a:endParaRPr lang="tr-TR" sz="2400" dirty="0"/>
          </a:p>
          <a:p>
            <a:pPr algn="ctr"/>
            <a:r>
              <a:rPr lang="tr-TR" sz="2400" dirty="0" smtClean="0"/>
              <a:t>denir</a:t>
            </a:r>
            <a:r>
              <a:rPr lang="tr-TR" sz="24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571472"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642910" y="2428868"/>
            <a:ext cx="7572428"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Müekked ve gayr-ı müekked sünnetlere örnekler bulunuz.</a:t>
            </a:r>
            <a:endParaRPr lang="tr-TR" sz="2400" dirty="0"/>
          </a:p>
        </p:txBody>
      </p:sp>
      <p:sp>
        <p:nvSpPr>
          <p:cNvPr id="6" name="5 Dikdörtgen"/>
          <p:cNvSpPr/>
          <p:nvPr/>
        </p:nvSpPr>
        <p:spPr>
          <a:xfrm>
            <a:off x="642910" y="1500174"/>
            <a:ext cx="5000660"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ÖRNEKLER BULALIM</a:t>
            </a:r>
            <a:endParaRPr lang="tr-TR" sz="2400" dirty="0"/>
          </a:p>
        </p:txBody>
      </p:sp>
      <p:sp>
        <p:nvSpPr>
          <p:cNvPr id="7" name="6 Dikdörtgen"/>
          <p:cNvSpPr/>
          <p:nvPr/>
        </p:nvSpPr>
        <p:spPr>
          <a:xfrm>
            <a:off x="642910" y="3357562"/>
            <a:ext cx="3143272"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sp>
        <p:nvSpPr>
          <p:cNvPr id="8" name="7 Dikdörtgen"/>
          <p:cNvSpPr/>
          <p:nvPr/>
        </p:nvSpPr>
        <p:spPr>
          <a:xfrm>
            <a:off x="5072066" y="3429000"/>
            <a:ext cx="3143272"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sp>
        <p:nvSpPr>
          <p:cNvPr id="9" name="8 Metin kutusu"/>
          <p:cNvSpPr txBox="1"/>
          <p:nvPr/>
        </p:nvSpPr>
        <p:spPr>
          <a:xfrm>
            <a:off x="714348" y="3571876"/>
            <a:ext cx="3000396" cy="2585323"/>
          </a:xfrm>
          <a:prstGeom prst="rect">
            <a:avLst/>
          </a:prstGeom>
          <a:noFill/>
        </p:spPr>
        <p:txBody>
          <a:bodyPr wrap="square" rtlCol="0">
            <a:spAutoFit/>
          </a:bodyPr>
          <a:lstStyle/>
          <a:p>
            <a:r>
              <a:rPr lang="tr-TR" dirty="0" smtClean="0"/>
              <a:t>……………………………………………</a:t>
            </a:r>
          </a:p>
          <a:p>
            <a:endParaRPr lang="tr-TR" dirty="0" smtClean="0"/>
          </a:p>
          <a:p>
            <a:r>
              <a:rPr lang="tr-TR" dirty="0" smtClean="0"/>
              <a:t>…………………………………………..</a:t>
            </a:r>
          </a:p>
          <a:p>
            <a:endParaRPr lang="tr-TR" dirty="0" smtClean="0"/>
          </a:p>
          <a:p>
            <a:r>
              <a:rPr lang="tr-TR" dirty="0" smtClean="0"/>
              <a:t>…………………………………………..</a:t>
            </a:r>
          </a:p>
          <a:p>
            <a:endParaRPr lang="tr-TR" dirty="0" smtClean="0"/>
          </a:p>
          <a:p>
            <a:r>
              <a:rPr lang="tr-TR" dirty="0" smtClean="0"/>
              <a:t>…………………………………………….</a:t>
            </a:r>
          </a:p>
          <a:p>
            <a:endParaRPr lang="tr-TR" dirty="0" smtClean="0"/>
          </a:p>
          <a:p>
            <a:r>
              <a:rPr lang="tr-TR" dirty="0" smtClean="0"/>
              <a:t>……………………………………………</a:t>
            </a:r>
            <a:endParaRPr lang="tr-TR" dirty="0"/>
          </a:p>
        </p:txBody>
      </p:sp>
      <p:sp>
        <p:nvSpPr>
          <p:cNvPr id="10" name="9 Metin kutusu"/>
          <p:cNvSpPr txBox="1"/>
          <p:nvPr/>
        </p:nvSpPr>
        <p:spPr>
          <a:xfrm>
            <a:off x="5214942" y="3571876"/>
            <a:ext cx="2928958" cy="2585323"/>
          </a:xfrm>
          <a:prstGeom prst="rect">
            <a:avLst/>
          </a:prstGeom>
          <a:noFill/>
        </p:spPr>
        <p:txBody>
          <a:bodyPr wrap="square" rtlCol="0">
            <a:spAutoFit/>
          </a:bodyPr>
          <a:lstStyle/>
          <a:p>
            <a:r>
              <a:rPr lang="tr-TR" dirty="0" smtClean="0"/>
              <a:t>…………………………………………….</a:t>
            </a:r>
          </a:p>
          <a:p>
            <a:endParaRPr lang="tr-TR" dirty="0" smtClean="0"/>
          </a:p>
          <a:p>
            <a:r>
              <a:rPr lang="tr-TR" dirty="0" smtClean="0"/>
              <a:t>…………………………………………….</a:t>
            </a:r>
          </a:p>
          <a:p>
            <a:endParaRPr lang="tr-TR" dirty="0" smtClean="0"/>
          </a:p>
          <a:p>
            <a:r>
              <a:rPr lang="tr-TR" dirty="0" smtClean="0"/>
              <a:t>…………………………………………….</a:t>
            </a:r>
          </a:p>
          <a:p>
            <a:endParaRPr lang="tr-TR" dirty="0" smtClean="0"/>
          </a:p>
          <a:p>
            <a:r>
              <a:rPr lang="tr-TR" dirty="0" smtClean="0"/>
              <a:t>……………………………………………</a:t>
            </a:r>
          </a:p>
          <a:p>
            <a:endParaRPr lang="tr-TR" dirty="0" smtClean="0"/>
          </a:p>
          <a:p>
            <a:r>
              <a:rPr lang="tr-TR" dirty="0" smtClean="0"/>
              <a:t>…………………………………………….</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500034" y="1428736"/>
            <a:ext cx="2286016"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Müstehap</a:t>
            </a:r>
          </a:p>
        </p:txBody>
      </p:sp>
      <p:sp>
        <p:nvSpPr>
          <p:cNvPr id="6" name="5 Dikdörtgen"/>
          <p:cNvSpPr/>
          <p:nvPr/>
        </p:nvSpPr>
        <p:spPr>
          <a:xfrm>
            <a:off x="500034" y="2428868"/>
            <a:ext cx="2286016"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Yapılması iyi ve güzel olup sevap kazandıran,</a:t>
            </a:r>
          </a:p>
          <a:p>
            <a:pPr algn="ctr"/>
            <a:r>
              <a:rPr lang="tr-TR" sz="2400" dirty="0"/>
              <a:t>terk edilmesi ise günah olmayan fiillerdir.</a:t>
            </a:r>
          </a:p>
        </p:txBody>
      </p:sp>
      <p:pic>
        <p:nvPicPr>
          <p:cNvPr id="39937" name="Picture 1"/>
          <p:cNvPicPr>
            <a:picLocks noChangeAspect="1" noChangeArrowheads="1"/>
          </p:cNvPicPr>
          <p:nvPr/>
        </p:nvPicPr>
        <p:blipFill>
          <a:blip r:embed="rId3"/>
          <a:srcRect/>
          <a:stretch>
            <a:fillRect/>
          </a:stretch>
        </p:blipFill>
        <p:spPr bwMode="auto">
          <a:xfrm>
            <a:off x="3428992" y="1500174"/>
            <a:ext cx="5458713" cy="4848240"/>
          </a:xfrm>
          <a:prstGeom prst="rect">
            <a:avLst/>
          </a:prstGeom>
          <a:ln>
            <a:headEnd/>
            <a:tailEnd/>
          </a:ln>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0"/>
                                  </p:stCondLst>
                                  <p:childTnLst>
                                    <p:set>
                                      <p:cBhvr>
                                        <p:cTn id="17" dur="1" fill="hold">
                                          <p:stCondLst>
                                            <p:cond delay="0"/>
                                          </p:stCondLst>
                                        </p:cTn>
                                        <p:tgtEl>
                                          <p:spTgt spid="39937"/>
                                        </p:tgtEl>
                                        <p:attrNameLst>
                                          <p:attrName>style.visibility</p:attrName>
                                        </p:attrNameLst>
                                      </p:cBhvr>
                                      <p:to>
                                        <p:strVal val="visible"/>
                                      </p:to>
                                    </p:set>
                                    <p:animEffect transition="in" filter="randombar(horizontal)">
                                      <p:cBhvr>
                                        <p:cTn id="18" dur="500"/>
                                        <p:tgtEl>
                                          <p:spTgt spid="399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214282" y="1357298"/>
            <a:ext cx="2643206" cy="64294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Mübah</a:t>
            </a:r>
          </a:p>
        </p:txBody>
      </p:sp>
      <p:sp>
        <p:nvSpPr>
          <p:cNvPr id="6" name="5 Dikdörtgen"/>
          <p:cNvSpPr/>
          <p:nvPr/>
        </p:nvSpPr>
        <p:spPr>
          <a:xfrm>
            <a:off x="214282" y="2214554"/>
            <a:ext cx="2643206" cy="421484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sz="2400" dirty="0" smtClean="0"/>
          </a:p>
          <a:p>
            <a:pPr algn="ctr"/>
            <a:r>
              <a:rPr lang="tr-TR" sz="2400" dirty="0" smtClean="0"/>
              <a:t>Mükellefin </a:t>
            </a:r>
            <a:r>
              <a:rPr lang="tr-TR" sz="2400" dirty="0"/>
              <a:t>yapıp yapmamakta serbest </a:t>
            </a:r>
            <a:r>
              <a:rPr lang="tr-TR" sz="2400" dirty="0" smtClean="0"/>
              <a:t>olduğu fiillerdir.</a:t>
            </a:r>
          </a:p>
          <a:p>
            <a:pPr algn="ctr"/>
            <a:endParaRPr lang="tr-TR" sz="2400" dirty="0" smtClean="0"/>
          </a:p>
          <a:p>
            <a:pPr algn="ctr"/>
            <a:r>
              <a:rPr lang="tr-TR" sz="2400" dirty="0" smtClean="0"/>
              <a:t> </a:t>
            </a:r>
            <a:r>
              <a:rPr lang="tr-TR" sz="2400" dirty="0"/>
              <a:t>Mübah fiillerin yapılmasında sevap olmadığı gibi yapılmamasında da günah </a:t>
            </a:r>
            <a:r>
              <a:rPr lang="tr-TR" sz="2400" dirty="0" smtClean="0"/>
              <a:t>yoktur.</a:t>
            </a:r>
            <a:endParaRPr lang="tr-TR" sz="2400" dirty="0"/>
          </a:p>
        </p:txBody>
      </p:sp>
      <p:pic>
        <p:nvPicPr>
          <p:cNvPr id="38914" name="Picture 2" descr="aile sofraları ile ilgili görsel sonucu"/>
          <p:cNvPicPr>
            <a:picLocks noChangeAspect="1" noChangeArrowheads="1"/>
          </p:cNvPicPr>
          <p:nvPr/>
        </p:nvPicPr>
        <p:blipFill>
          <a:blip r:embed="rId3"/>
          <a:srcRect/>
          <a:stretch>
            <a:fillRect/>
          </a:stretch>
        </p:blipFill>
        <p:spPr bwMode="auto">
          <a:xfrm>
            <a:off x="3143240" y="2928934"/>
            <a:ext cx="5791188" cy="3445265"/>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0"/>
                                  </p:stCondLst>
                                  <p:childTnLst>
                                    <p:set>
                                      <p:cBhvr>
                                        <p:cTn id="17" dur="1" fill="hold">
                                          <p:stCondLst>
                                            <p:cond delay="0"/>
                                          </p:stCondLst>
                                        </p:cTn>
                                        <p:tgtEl>
                                          <p:spTgt spid="38914"/>
                                        </p:tgtEl>
                                        <p:attrNameLst>
                                          <p:attrName>style.visibility</p:attrName>
                                        </p:attrNameLst>
                                      </p:cBhvr>
                                      <p:to>
                                        <p:strVal val="visible"/>
                                      </p:to>
                                    </p:set>
                                    <p:animEffect transition="in" filter="randombar(horizontal)">
                                      <p:cBhvr>
                                        <p:cTn id="18"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4 Dikdörtgen"/>
          <p:cNvSpPr/>
          <p:nvPr/>
        </p:nvSpPr>
        <p:spPr>
          <a:xfrm>
            <a:off x="571472" y="571480"/>
            <a:ext cx="1558375" cy="523220"/>
          </a:xfrm>
          <a:prstGeom prst="rect">
            <a:avLst/>
          </a:prstGeom>
        </p:spPr>
        <p:txBody>
          <a:bodyPr wrap="none">
            <a:spAutoFit/>
          </a:bodyPr>
          <a:lstStyle/>
          <a:p>
            <a:pPr>
              <a:spcAft>
                <a:spcPts val="600"/>
              </a:spcAft>
            </a:pPr>
            <a:r>
              <a:rPr lang="tr-TR" sz="2800" b="1" dirty="0" smtClean="0"/>
              <a:t>1. Ehliyet</a:t>
            </a:r>
          </a:p>
        </p:txBody>
      </p:sp>
      <p:sp>
        <p:nvSpPr>
          <p:cNvPr id="6" name="5 Dikdörtgen"/>
          <p:cNvSpPr/>
          <p:nvPr/>
        </p:nvSpPr>
        <p:spPr>
          <a:xfrm>
            <a:off x="785786" y="1428736"/>
            <a:ext cx="2357454" cy="100013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Ehliyet</a:t>
            </a:r>
            <a:endParaRPr lang="tr-TR" sz="2400" dirty="0"/>
          </a:p>
        </p:txBody>
      </p:sp>
      <p:sp>
        <p:nvSpPr>
          <p:cNvPr id="8" name="7 Dikdörtgen"/>
          <p:cNvSpPr/>
          <p:nvPr/>
        </p:nvSpPr>
        <p:spPr>
          <a:xfrm>
            <a:off x="4071934" y="2428868"/>
            <a:ext cx="4071966" cy="342902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İnsanın kendisine hüküm taalluk edecek bir durumda</a:t>
            </a:r>
          </a:p>
          <a:p>
            <a:pPr algn="ctr"/>
            <a:r>
              <a:rPr lang="tr-TR" sz="2400" dirty="0" smtClean="0"/>
              <a:t>olması, teklife muhatap olması, leh ve aleyhinde haklara sahip</a:t>
            </a:r>
          </a:p>
          <a:p>
            <a:pPr algn="ctr"/>
            <a:r>
              <a:rPr lang="tr-TR" sz="2400" dirty="0" smtClean="0"/>
              <a:t>olmasıdır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571472" y="1500174"/>
            <a:ext cx="1785950"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Haram</a:t>
            </a:r>
            <a:endParaRPr lang="tr-TR" sz="2400" dirty="0"/>
          </a:p>
        </p:txBody>
      </p:sp>
      <p:sp>
        <p:nvSpPr>
          <p:cNvPr id="6" name="5 Dikdörtgen"/>
          <p:cNvSpPr/>
          <p:nvPr/>
        </p:nvSpPr>
        <p:spPr>
          <a:xfrm>
            <a:off x="571472" y="2428868"/>
            <a:ext cx="2428892"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Allah (c.c) veya Resûlü tarafından yapılmaması</a:t>
            </a:r>
          </a:p>
          <a:p>
            <a:pPr algn="ctr"/>
            <a:r>
              <a:rPr lang="tr-TR" sz="2400" dirty="0" smtClean="0"/>
              <a:t>ve vazgeçilmesi kesin olarak</a:t>
            </a:r>
          </a:p>
          <a:p>
            <a:pPr algn="ctr"/>
            <a:r>
              <a:rPr lang="tr-TR" sz="2400" dirty="0" smtClean="0"/>
              <a:t>İstenilen fiile</a:t>
            </a:r>
          </a:p>
          <a:p>
            <a:pPr algn="ctr"/>
            <a:r>
              <a:rPr lang="tr-TR" sz="2400" dirty="0" smtClean="0"/>
              <a:t>denir.</a:t>
            </a:r>
            <a:endParaRPr lang="tr-TR" sz="2400" dirty="0"/>
          </a:p>
        </p:txBody>
      </p:sp>
      <p:sp>
        <p:nvSpPr>
          <p:cNvPr id="7" name="6 Dikdörtgen"/>
          <p:cNvSpPr/>
          <p:nvPr/>
        </p:nvSpPr>
        <p:spPr>
          <a:xfrm>
            <a:off x="3357554" y="2500306"/>
            <a:ext cx="2643206" cy="385765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Bir fiilin haram</a:t>
            </a:r>
          </a:p>
          <a:p>
            <a:pPr algn="ctr"/>
            <a:r>
              <a:rPr lang="tr-TR" sz="2400" dirty="0" smtClean="0"/>
              <a:t>niteliğinde olabilmesi için ayet, mütevatir veya</a:t>
            </a:r>
          </a:p>
          <a:p>
            <a:pPr algn="ctr"/>
            <a:r>
              <a:rPr lang="tr-TR" sz="2400" dirty="0" smtClean="0"/>
              <a:t>Meşhur hadisle kesin</a:t>
            </a:r>
          </a:p>
          <a:p>
            <a:pPr algn="ctr"/>
            <a:r>
              <a:rPr lang="tr-TR" sz="2400" dirty="0" smtClean="0"/>
              <a:t>ve bağlayıcı şekilde</a:t>
            </a:r>
          </a:p>
          <a:p>
            <a:pPr algn="ctr"/>
            <a:r>
              <a:rPr lang="tr-TR" sz="2400" dirty="0" smtClean="0"/>
              <a:t>yasaklanması gerekir.</a:t>
            </a:r>
            <a:endParaRPr lang="tr-TR" sz="2400" dirty="0"/>
          </a:p>
        </p:txBody>
      </p:sp>
      <p:sp>
        <p:nvSpPr>
          <p:cNvPr id="8" name="7 Dikdörtgen"/>
          <p:cNvSpPr/>
          <p:nvPr/>
        </p:nvSpPr>
        <p:spPr>
          <a:xfrm>
            <a:off x="6143636" y="2928934"/>
            <a:ext cx="2643206"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Başkasının malını haksız yere yemek, adam öldürmek, alkollü içki içmek dinin kesin haram kabul ettiği ve yasakladığı bazı fiillerdir.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42859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500034" y="1428736"/>
            <a:ext cx="3357586"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Haramın Çeşitleri</a:t>
            </a:r>
            <a:endParaRPr lang="tr-TR" sz="2400" dirty="0"/>
          </a:p>
        </p:txBody>
      </p:sp>
      <p:sp>
        <p:nvSpPr>
          <p:cNvPr id="6" name="5 Dikdörtgen"/>
          <p:cNvSpPr/>
          <p:nvPr/>
        </p:nvSpPr>
        <p:spPr>
          <a:xfrm>
            <a:off x="571472" y="2428868"/>
            <a:ext cx="3143272" cy="392909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b="1" dirty="0" smtClean="0"/>
          </a:p>
          <a:p>
            <a:pPr algn="ctr"/>
            <a:endParaRPr lang="tr-TR" b="1" dirty="0" smtClean="0"/>
          </a:p>
          <a:p>
            <a:pPr algn="ctr"/>
            <a:endParaRPr lang="tr-TR" b="1" dirty="0" smtClean="0"/>
          </a:p>
          <a:p>
            <a:pPr algn="ctr"/>
            <a:endParaRPr lang="tr-TR" b="1" dirty="0" smtClean="0"/>
          </a:p>
          <a:p>
            <a:pPr algn="ctr"/>
            <a:endParaRPr lang="tr-TR" b="1" dirty="0" smtClean="0"/>
          </a:p>
          <a:p>
            <a:pPr algn="ctr"/>
            <a:endParaRPr lang="tr-TR" sz="2400" b="1" dirty="0" smtClean="0"/>
          </a:p>
          <a:p>
            <a:pPr algn="ctr"/>
            <a:endParaRPr lang="tr-TR" sz="2400" b="1" dirty="0" smtClean="0"/>
          </a:p>
          <a:p>
            <a:pPr algn="ctr"/>
            <a:r>
              <a:rPr lang="tr-TR" sz="2400" b="1" dirty="0" smtClean="0">
                <a:solidFill>
                  <a:srgbClr val="FF0000"/>
                </a:solidFill>
              </a:rPr>
              <a:t>Haram li-</a:t>
            </a:r>
            <a:r>
              <a:rPr lang="tr-TR" sz="2400" b="1" dirty="0" err="1" smtClean="0">
                <a:solidFill>
                  <a:srgbClr val="FF0000"/>
                </a:solidFill>
              </a:rPr>
              <a:t>zâtihî</a:t>
            </a:r>
            <a:r>
              <a:rPr lang="tr-TR" sz="2400" b="1" dirty="0" smtClean="0">
                <a:solidFill>
                  <a:srgbClr val="FF0000"/>
                </a:solidFill>
              </a:rPr>
              <a:t> (Doğrudan Haram)</a:t>
            </a:r>
            <a:r>
              <a:rPr lang="tr-TR" sz="2400" dirty="0" smtClean="0">
                <a:solidFill>
                  <a:srgbClr val="FF0000"/>
                </a:solidFill>
              </a:rPr>
              <a:t> </a:t>
            </a:r>
          </a:p>
          <a:p>
            <a:pPr algn="ctr"/>
            <a:endParaRPr lang="tr-TR" dirty="0" smtClean="0"/>
          </a:p>
          <a:p>
            <a:pPr algn="ctr"/>
            <a:r>
              <a:rPr lang="tr-TR" sz="2000" dirty="0" smtClean="0"/>
              <a:t>Allah (c.c) ve Resûlü’nün geçici ve bir sebebe</a:t>
            </a:r>
          </a:p>
          <a:p>
            <a:pPr algn="ctr"/>
            <a:r>
              <a:rPr lang="tr-TR" sz="2000" dirty="0" smtClean="0"/>
              <a:t>Dayalı olmaksızın baştan</a:t>
            </a:r>
          </a:p>
          <a:p>
            <a:pPr algn="ctr"/>
            <a:r>
              <a:rPr lang="tr-TR" sz="2000" dirty="0" smtClean="0"/>
              <a:t>İtibaren kendi yapılarındaki kötülük veya zarardan dolayı haram kıldığı fiildir.</a:t>
            </a:r>
            <a:endParaRPr lang="tr-TR" sz="2000" b="1" dirty="0" smtClean="0"/>
          </a:p>
          <a:p>
            <a:pPr algn="ctr"/>
            <a:endParaRPr lang="tr-TR" b="1" dirty="0" smtClean="0"/>
          </a:p>
          <a:p>
            <a:pPr algn="ctr"/>
            <a:endParaRPr lang="tr-TR" b="1" dirty="0" smtClean="0"/>
          </a:p>
          <a:p>
            <a:pPr algn="ctr"/>
            <a:endParaRPr lang="tr-TR" b="1" dirty="0" smtClean="0"/>
          </a:p>
          <a:p>
            <a:pPr algn="ctr"/>
            <a:endParaRPr lang="tr-TR" b="1" dirty="0" smtClean="0"/>
          </a:p>
          <a:p>
            <a:pPr algn="ctr"/>
            <a:endParaRPr lang="tr-TR" b="1" dirty="0" smtClean="0"/>
          </a:p>
          <a:p>
            <a:pPr algn="ctr"/>
            <a:endParaRPr lang="tr-TR" b="1" dirty="0" smtClean="0"/>
          </a:p>
          <a:p>
            <a:pPr algn="ctr"/>
            <a:endParaRPr lang="tr-TR" b="1" dirty="0" smtClean="0"/>
          </a:p>
          <a:p>
            <a:pPr algn="ctr"/>
            <a:endParaRPr lang="tr-TR" dirty="0"/>
          </a:p>
        </p:txBody>
      </p:sp>
      <p:sp>
        <p:nvSpPr>
          <p:cNvPr id="7" name="6 Dikdörtgen"/>
          <p:cNvSpPr/>
          <p:nvPr/>
        </p:nvSpPr>
        <p:spPr>
          <a:xfrm>
            <a:off x="4857752" y="2428868"/>
            <a:ext cx="3143272" cy="392909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b="1" dirty="0" smtClean="0"/>
          </a:p>
          <a:p>
            <a:pPr algn="ctr"/>
            <a:endParaRPr lang="tr-TR" b="1" dirty="0" smtClean="0"/>
          </a:p>
          <a:p>
            <a:pPr algn="ctr"/>
            <a:endParaRPr lang="tr-TR" b="1" dirty="0" smtClean="0"/>
          </a:p>
          <a:p>
            <a:pPr algn="ctr"/>
            <a:endParaRPr lang="tr-TR" b="1" dirty="0" smtClean="0"/>
          </a:p>
          <a:p>
            <a:pPr algn="ctr"/>
            <a:endParaRPr lang="tr-TR" b="1" dirty="0" smtClean="0"/>
          </a:p>
          <a:p>
            <a:pPr algn="ctr"/>
            <a:r>
              <a:rPr lang="tr-TR" sz="2400" b="1" dirty="0" smtClean="0">
                <a:solidFill>
                  <a:srgbClr val="FF0000"/>
                </a:solidFill>
              </a:rPr>
              <a:t>Haram li-</a:t>
            </a:r>
            <a:r>
              <a:rPr lang="tr-TR" sz="2400" b="1" dirty="0" err="1" smtClean="0">
                <a:solidFill>
                  <a:srgbClr val="FF0000"/>
                </a:solidFill>
              </a:rPr>
              <a:t>gayrihi</a:t>
            </a:r>
            <a:r>
              <a:rPr lang="tr-TR" sz="2400" b="1" dirty="0" smtClean="0">
                <a:solidFill>
                  <a:srgbClr val="FF0000"/>
                </a:solidFill>
              </a:rPr>
              <a:t> (Dolaylı Haram)</a:t>
            </a:r>
            <a:endParaRPr lang="tr-TR" dirty="0" smtClean="0">
              <a:solidFill>
                <a:srgbClr val="FF0000"/>
              </a:solidFill>
            </a:endParaRPr>
          </a:p>
          <a:p>
            <a:endParaRPr lang="tr-TR" sz="2000" dirty="0" smtClean="0"/>
          </a:p>
          <a:p>
            <a:pPr algn="ctr"/>
            <a:r>
              <a:rPr lang="tr-TR" sz="2000" dirty="0" smtClean="0"/>
              <a:t>Esasen helal olduğu hâlde, haram kılınmasını gerektiren bir durum sebebiyle haram kılınan fiildir.</a:t>
            </a:r>
            <a:endParaRPr lang="tr-TR" b="1" dirty="0" smtClean="0"/>
          </a:p>
          <a:p>
            <a:pPr algn="ctr"/>
            <a:endParaRPr lang="tr-TR" b="1" dirty="0" smtClean="0"/>
          </a:p>
          <a:p>
            <a:pPr algn="ctr"/>
            <a:endParaRPr lang="tr-TR" b="1" dirty="0" smtClean="0"/>
          </a:p>
          <a:p>
            <a:pPr algn="ctr"/>
            <a:endParaRPr lang="tr-TR" b="1" dirty="0" smtClean="0"/>
          </a:p>
          <a:p>
            <a:pPr algn="ctr"/>
            <a:endParaRPr lang="tr-TR" b="1" dirty="0" smtClean="0"/>
          </a:p>
          <a:p>
            <a:pPr algn="ctr"/>
            <a:endParaRPr lang="tr-TR" b="1" dirty="0" smtClean="0"/>
          </a:p>
          <a:p>
            <a:pPr algn="ctr"/>
            <a:endParaRPr lang="tr-TR" b="1" dirty="0" smtClean="0"/>
          </a:p>
          <a:p>
            <a:pPr algn="ct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571472" y="1500174"/>
            <a:ext cx="1785950" cy="500066"/>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Mekruh</a:t>
            </a:r>
          </a:p>
        </p:txBody>
      </p:sp>
      <p:sp>
        <p:nvSpPr>
          <p:cNvPr id="5" name="4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6" name="5 Dikdörtgen"/>
          <p:cNvSpPr/>
          <p:nvPr/>
        </p:nvSpPr>
        <p:spPr>
          <a:xfrm>
            <a:off x="571472" y="2428868"/>
            <a:ext cx="2071702" cy="2928958"/>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Allah (c.c) ve </a:t>
            </a:r>
            <a:r>
              <a:rPr lang="tr-TR" sz="2400" dirty="0" err="1" smtClean="0"/>
              <a:t>Resûlü’nün</a:t>
            </a:r>
            <a:r>
              <a:rPr lang="tr-TR" sz="2400" dirty="0" smtClean="0"/>
              <a:t> hoş görmediği ve zarar veren fillere mekruh adı verilir.</a:t>
            </a:r>
            <a:endParaRPr lang="tr-TR" sz="2400" dirty="0"/>
          </a:p>
        </p:txBody>
      </p:sp>
      <p:sp>
        <p:nvSpPr>
          <p:cNvPr id="7" name="6 Sağ Ok"/>
          <p:cNvSpPr/>
          <p:nvPr/>
        </p:nvSpPr>
        <p:spPr>
          <a:xfrm>
            <a:off x="2643174" y="1285860"/>
            <a:ext cx="2643206" cy="857256"/>
          </a:xfrm>
          <a:prstGeom prst="rightArrow">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t>İkiye ayrılır: </a:t>
            </a:r>
            <a:endParaRPr lang="tr-TR" sz="2400" b="1" dirty="0"/>
          </a:p>
        </p:txBody>
      </p:sp>
      <p:sp>
        <p:nvSpPr>
          <p:cNvPr id="8" name="7 Dikdörtgen"/>
          <p:cNvSpPr/>
          <p:nvPr/>
        </p:nvSpPr>
        <p:spPr>
          <a:xfrm>
            <a:off x="5643570" y="1500174"/>
            <a:ext cx="2786082" cy="642942"/>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solidFill>
                  <a:srgbClr val="FF0000"/>
                </a:solidFill>
              </a:rPr>
              <a:t>Tahrimen </a:t>
            </a:r>
            <a:r>
              <a:rPr lang="tr-TR" sz="2400" b="1" dirty="0">
                <a:solidFill>
                  <a:srgbClr val="FF0000"/>
                </a:solidFill>
              </a:rPr>
              <a:t>mekruh</a:t>
            </a:r>
          </a:p>
        </p:txBody>
      </p:sp>
      <p:sp>
        <p:nvSpPr>
          <p:cNvPr id="9" name="8 Dikdörtgen"/>
          <p:cNvSpPr/>
          <p:nvPr/>
        </p:nvSpPr>
        <p:spPr>
          <a:xfrm>
            <a:off x="4357686" y="2357430"/>
            <a:ext cx="4429156" cy="1571636"/>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tr-TR" sz="2400" dirty="0" smtClean="0"/>
              <a:t>Allah (c.c) ve </a:t>
            </a:r>
            <a:r>
              <a:rPr lang="tr-TR" sz="2400" dirty="0" err="1" smtClean="0"/>
              <a:t>Resûlünün</a:t>
            </a:r>
            <a:r>
              <a:rPr lang="tr-TR" sz="2400" dirty="0" smtClean="0"/>
              <a:t>, zanni bir delille kesin olarak yasakladığı fiillerdir. </a:t>
            </a:r>
            <a:r>
              <a:rPr lang="tr-TR" sz="2400" i="1" dirty="0" smtClean="0"/>
              <a:t>Harama yakın mekruh demektir.</a:t>
            </a:r>
            <a:endParaRPr lang="tr-TR" sz="2400" dirty="0"/>
          </a:p>
        </p:txBody>
      </p:sp>
      <p:sp>
        <p:nvSpPr>
          <p:cNvPr id="11" name="10 Dikdörtgen"/>
          <p:cNvSpPr/>
          <p:nvPr/>
        </p:nvSpPr>
        <p:spPr>
          <a:xfrm>
            <a:off x="5572132" y="4071942"/>
            <a:ext cx="2786082" cy="642942"/>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solidFill>
                  <a:srgbClr val="FF0000"/>
                </a:solidFill>
              </a:rPr>
              <a:t>Tenzihen </a:t>
            </a:r>
            <a:r>
              <a:rPr lang="tr-TR" sz="2400" b="1" dirty="0">
                <a:solidFill>
                  <a:srgbClr val="FF0000"/>
                </a:solidFill>
              </a:rPr>
              <a:t>mekruh</a:t>
            </a:r>
          </a:p>
        </p:txBody>
      </p:sp>
      <p:sp>
        <p:nvSpPr>
          <p:cNvPr id="13" name="12 Dikdörtgen"/>
          <p:cNvSpPr/>
          <p:nvPr/>
        </p:nvSpPr>
        <p:spPr>
          <a:xfrm>
            <a:off x="4071934" y="4929198"/>
            <a:ext cx="4786346" cy="1571636"/>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tr-TR" sz="2400" dirty="0" smtClean="0"/>
              <a:t>Allah (c.c) ve </a:t>
            </a:r>
            <a:r>
              <a:rPr lang="tr-TR" sz="2400" dirty="0" err="1" smtClean="0"/>
              <a:t>Resûlü’nün</a:t>
            </a:r>
            <a:r>
              <a:rPr lang="tr-TR" sz="2400" dirty="0" smtClean="0"/>
              <a:t> kesin ve bağlayıcı olmayan bir üslupla yasakladığı fiildir. </a:t>
            </a:r>
            <a:r>
              <a:rPr lang="tr-TR" sz="2400" i="1" dirty="0" err="1" smtClean="0"/>
              <a:t>Helala</a:t>
            </a:r>
            <a:r>
              <a:rPr lang="tr-TR" sz="2400" i="1" dirty="0" smtClean="0"/>
              <a:t> yakın mekruh demektir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8" grpId="0" animBg="1"/>
      <p:bldP spid="9" grpId="0" animBg="1"/>
      <p:bldP spid="11" grpId="0" animBg="1"/>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357158" y="1500174"/>
            <a:ext cx="1928826"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Müfsit</a:t>
            </a:r>
          </a:p>
        </p:txBody>
      </p:sp>
      <p:sp>
        <p:nvSpPr>
          <p:cNvPr id="5" name="4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6" name="5 Dikdörtgen"/>
          <p:cNvSpPr/>
          <p:nvPr/>
        </p:nvSpPr>
        <p:spPr>
          <a:xfrm>
            <a:off x="357158" y="2428868"/>
            <a:ext cx="2357454" cy="30003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Bir ibadeti bozan, bir anlaşmayı tümüyle veya kısmen geçersiz kılan </a:t>
            </a:r>
            <a:r>
              <a:rPr lang="tr-TR" sz="2400" dirty="0" smtClean="0"/>
              <a:t>fiillerdir.</a:t>
            </a:r>
            <a:endParaRPr lang="tr-TR" sz="2400" dirty="0"/>
          </a:p>
        </p:txBody>
      </p:sp>
      <p:pic>
        <p:nvPicPr>
          <p:cNvPr id="55298" name="Picture 2" descr="evlilik ile ilgili görsel sonucu"/>
          <p:cNvPicPr>
            <a:picLocks noChangeAspect="1" noChangeArrowheads="1"/>
          </p:cNvPicPr>
          <p:nvPr/>
        </p:nvPicPr>
        <p:blipFill>
          <a:blip r:embed="rId3"/>
          <a:srcRect/>
          <a:stretch>
            <a:fillRect/>
          </a:stretch>
        </p:blipFill>
        <p:spPr bwMode="auto">
          <a:xfrm>
            <a:off x="3024664" y="2928934"/>
            <a:ext cx="5909780" cy="3443293"/>
          </a:xfrm>
          <a:prstGeom prst="rect">
            <a:avLst/>
          </a:prstGeom>
        </p:spPr>
        <p:style>
          <a:lnRef idx="2">
            <a:schemeClr val="dk1"/>
          </a:lnRef>
          <a:fillRef idx="1">
            <a:schemeClr val="lt1"/>
          </a:fillRef>
          <a:effectRef idx="0">
            <a:schemeClr val="dk1"/>
          </a:effectRef>
          <a:fontRef idx="minor">
            <a:schemeClr val="dk1"/>
          </a:fontRef>
        </p:style>
      </p:pic>
      <p:pic>
        <p:nvPicPr>
          <p:cNvPr id="7" name="Picture 6" descr="çarpı gif ile ilgili görsel sonucu"/>
          <p:cNvPicPr>
            <a:picLocks noChangeAspect="1" noChangeArrowheads="1"/>
          </p:cNvPicPr>
          <p:nvPr/>
        </p:nvPicPr>
        <p:blipFill>
          <a:blip r:embed="rId4"/>
          <a:srcRect/>
          <a:stretch>
            <a:fillRect/>
          </a:stretch>
        </p:blipFill>
        <p:spPr bwMode="auto">
          <a:xfrm>
            <a:off x="4000496" y="2285992"/>
            <a:ext cx="4143404" cy="41434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0"/>
                                  </p:stCondLst>
                                  <p:childTnLst>
                                    <p:set>
                                      <p:cBhvr>
                                        <p:cTn id="17" dur="1" fill="hold">
                                          <p:stCondLst>
                                            <p:cond delay="0"/>
                                          </p:stCondLst>
                                        </p:cTn>
                                        <p:tgtEl>
                                          <p:spTgt spid="55298"/>
                                        </p:tgtEl>
                                        <p:attrNameLst>
                                          <p:attrName>style.visibility</p:attrName>
                                        </p:attrNameLst>
                                      </p:cBhvr>
                                      <p:to>
                                        <p:strVal val="visible"/>
                                      </p:to>
                                    </p:set>
                                    <p:animEffect transition="in" filter="randombar(horizontal)">
                                      <p:cBhvr>
                                        <p:cTn id="18" dur="500"/>
                                        <p:tgtEl>
                                          <p:spTgt spid="55298"/>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4)">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714348" y="1428736"/>
            <a:ext cx="8072494" cy="107157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Aşağıda tanımları  verilen teklifi hükümlerin karşılıklarını yazınız.</a:t>
            </a:r>
            <a:endParaRPr lang="tr-TR" sz="2400" dirty="0"/>
          </a:p>
        </p:txBody>
      </p:sp>
      <p:sp>
        <p:nvSpPr>
          <p:cNvPr id="6" name="5 Dikdörtgen"/>
          <p:cNvSpPr/>
          <p:nvPr/>
        </p:nvSpPr>
        <p:spPr>
          <a:xfrm>
            <a:off x="714348" y="2928934"/>
            <a:ext cx="4857784" cy="192882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Şâri’nin mükellefi yapıp yapmamakta serbest bıraktığı fiiller</a:t>
            </a:r>
            <a:endParaRPr lang="tr-TR" sz="2400" dirty="0"/>
          </a:p>
        </p:txBody>
      </p:sp>
      <p:sp>
        <p:nvSpPr>
          <p:cNvPr id="7" name="6 Dikdörtgen"/>
          <p:cNvSpPr/>
          <p:nvPr/>
        </p:nvSpPr>
        <p:spPr>
          <a:xfrm>
            <a:off x="6715140" y="2928934"/>
            <a:ext cx="2071702" cy="200026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4000" b="1" dirty="0" smtClean="0">
                <a:solidFill>
                  <a:srgbClr val="FF0000"/>
                </a:solidFill>
              </a:rPr>
              <a:t>MÜBAH</a:t>
            </a:r>
            <a:endParaRPr lang="tr-TR" sz="4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642910" y="1928802"/>
            <a:ext cx="4714908" cy="150019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tr-TR" sz="2400" dirty="0" smtClean="0"/>
              <a:t>Şâri’nin yapılmamasını kesin ve bağlayıcı bir tarzda istediği fiiller</a:t>
            </a:r>
            <a:endParaRPr lang="tr-TR" sz="2400" dirty="0"/>
          </a:p>
        </p:txBody>
      </p:sp>
      <p:sp>
        <p:nvSpPr>
          <p:cNvPr id="6" name="5 Dikdörtgen"/>
          <p:cNvSpPr/>
          <p:nvPr/>
        </p:nvSpPr>
        <p:spPr>
          <a:xfrm>
            <a:off x="642910" y="4357694"/>
            <a:ext cx="4714908" cy="150019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Şâri’nin yapılmasını hoş karşılamadığı fiiller</a:t>
            </a:r>
            <a:endParaRPr lang="tr-TR" sz="2400" dirty="0"/>
          </a:p>
        </p:txBody>
      </p:sp>
      <p:sp>
        <p:nvSpPr>
          <p:cNvPr id="7" name="6 Dikdörtgen"/>
          <p:cNvSpPr/>
          <p:nvPr/>
        </p:nvSpPr>
        <p:spPr>
          <a:xfrm>
            <a:off x="6429388" y="2000240"/>
            <a:ext cx="1857388" cy="142876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4000" b="1" dirty="0" smtClean="0">
                <a:solidFill>
                  <a:srgbClr val="FF0000"/>
                </a:solidFill>
              </a:rPr>
              <a:t>HARAM</a:t>
            </a:r>
            <a:endParaRPr lang="tr-TR" sz="4000" b="1" dirty="0">
              <a:solidFill>
                <a:srgbClr val="FF0000"/>
              </a:solidFill>
            </a:endParaRPr>
          </a:p>
        </p:txBody>
      </p:sp>
      <p:sp>
        <p:nvSpPr>
          <p:cNvPr id="8" name="7 Dikdörtgen"/>
          <p:cNvSpPr/>
          <p:nvPr/>
        </p:nvSpPr>
        <p:spPr>
          <a:xfrm>
            <a:off x="6429388" y="4429132"/>
            <a:ext cx="1857388" cy="142876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3200" b="1" dirty="0" smtClean="0">
                <a:solidFill>
                  <a:srgbClr val="FF0000"/>
                </a:solidFill>
              </a:rPr>
              <a:t>MEKRUH</a:t>
            </a:r>
            <a:endParaRPr lang="tr-TR"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714348" y="2000240"/>
            <a:ext cx="4857784" cy="142876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Şâri’nin yapılmasını kesin ve bağlayıcı bir tarzda istediği fiiller</a:t>
            </a:r>
            <a:endParaRPr lang="tr-TR" sz="2400" dirty="0"/>
          </a:p>
        </p:txBody>
      </p:sp>
      <p:sp>
        <p:nvSpPr>
          <p:cNvPr id="6" name="5 Dikdörtgen"/>
          <p:cNvSpPr/>
          <p:nvPr/>
        </p:nvSpPr>
        <p:spPr>
          <a:xfrm>
            <a:off x="785786" y="4429132"/>
            <a:ext cx="4857784" cy="142876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smtClean="0"/>
              <a:t>Yapıldığında sevabı olan terk edildiğinde günahı olmayan fiiller</a:t>
            </a:r>
            <a:endParaRPr lang="tr-TR" sz="2400" dirty="0"/>
          </a:p>
        </p:txBody>
      </p:sp>
      <p:sp>
        <p:nvSpPr>
          <p:cNvPr id="7" name="6 Dikdörtgen"/>
          <p:cNvSpPr/>
          <p:nvPr/>
        </p:nvSpPr>
        <p:spPr>
          <a:xfrm>
            <a:off x="6572264" y="4429132"/>
            <a:ext cx="2124092" cy="142876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3200" b="1" dirty="0" smtClean="0">
                <a:solidFill>
                  <a:srgbClr val="FF0000"/>
                </a:solidFill>
              </a:rPr>
              <a:t>MÜSTEHAP</a:t>
            </a:r>
            <a:endParaRPr lang="tr-TR" sz="3200" b="1" dirty="0">
              <a:solidFill>
                <a:srgbClr val="FF0000"/>
              </a:solidFill>
            </a:endParaRPr>
          </a:p>
        </p:txBody>
      </p:sp>
      <p:sp>
        <p:nvSpPr>
          <p:cNvPr id="8" name="7 Dikdörtgen"/>
          <p:cNvSpPr/>
          <p:nvPr/>
        </p:nvSpPr>
        <p:spPr>
          <a:xfrm>
            <a:off x="6572264" y="2000240"/>
            <a:ext cx="2186006" cy="142876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4400" b="1" dirty="0" smtClean="0">
                <a:solidFill>
                  <a:srgbClr val="FF0000"/>
                </a:solidFill>
              </a:rPr>
              <a:t>FARZ</a:t>
            </a:r>
            <a:endParaRPr lang="tr-TR" sz="4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714348" y="2000240"/>
            <a:ext cx="5000660" cy="142876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2400" dirty="0" smtClean="0"/>
              <a:t>    İbadeti bozan fiiller</a:t>
            </a:r>
            <a:endParaRPr lang="tr-TR" sz="2400" dirty="0"/>
          </a:p>
        </p:txBody>
      </p:sp>
      <p:sp>
        <p:nvSpPr>
          <p:cNvPr id="6" name="5 Dikdörtgen"/>
          <p:cNvSpPr/>
          <p:nvPr/>
        </p:nvSpPr>
        <p:spPr>
          <a:xfrm>
            <a:off x="785786" y="4429132"/>
            <a:ext cx="5000660" cy="142876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tr-TR" sz="2400" dirty="0" smtClean="0"/>
              <a:t>Farz kadar kesin olmasa da Şâri’nin yapılmasını istediği fiiller</a:t>
            </a:r>
            <a:endParaRPr lang="tr-TR" sz="2400" dirty="0"/>
          </a:p>
        </p:txBody>
      </p:sp>
      <p:sp>
        <p:nvSpPr>
          <p:cNvPr id="7" name="6 Dikdörtgen"/>
          <p:cNvSpPr/>
          <p:nvPr/>
        </p:nvSpPr>
        <p:spPr>
          <a:xfrm>
            <a:off x="6715140" y="4429132"/>
            <a:ext cx="1981216" cy="142876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4000" b="1" dirty="0" smtClean="0">
                <a:solidFill>
                  <a:srgbClr val="FF0000"/>
                </a:solidFill>
              </a:rPr>
              <a:t>VACİP</a:t>
            </a:r>
            <a:endParaRPr lang="tr-TR" sz="4000" b="1" dirty="0">
              <a:solidFill>
                <a:srgbClr val="FF0000"/>
              </a:solidFill>
            </a:endParaRPr>
          </a:p>
        </p:txBody>
      </p:sp>
      <p:sp>
        <p:nvSpPr>
          <p:cNvPr id="8" name="7 Dikdörtgen"/>
          <p:cNvSpPr/>
          <p:nvPr/>
        </p:nvSpPr>
        <p:spPr>
          <a:xfrm>
            <a:off x="6715140" y="2000240"/>
            <a:ext cx="1928826" cy="142876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3600" b="1" dirty="0" smtClean="0">
                <a:solidFill>
                  <a:srgbClr val="FF0000"/>
                </a:solidFill>
              </a:rPr>
              <a:t>MÜFSİT</a:t>
            </a:r>
            <a:endParaRPr lang="tr-TR"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5952142" cy="523220"/>
          </a:xfrm>
          <a:prstGeom prst="rect">
            <a:avLst/>
          </a:prstGeom>
        </p:spPr>
        <p:txBody>
          <a:bodyPr wrap="none">
            <a:spAutoFit/>
          </a:bodyPr>
          <a:lstStyle/>
          <a:p>
            <a:r>
              <a:rPr lang="tr-TR" sz="2800" b="1" dirty="0" smtClean="0"/>
              <a:t>2.2. Teklifi Hükümler: Ef’al-i Mükellefin</a:t>
            </a:r>
            <a:endParaRPr lang="tr-TR" sz="2800" dirty="0"/>
          </a:p>
        </p:txBody>
      </p:sp>
      <p:sp>
        <p:nvSpPr>
          <p:cNvPr id="5" name="4 Dikdörtgen"/>
          <p:cNvSpPr/>
          <p:nvPr/>
        </p:nvSpPr>
        <p:spPr>
          <a:xfrm>
            <a:off x="714348" y="2000240"/>
            <a:ext cx="5500726" cy="142876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sz="2400" dirty="0" smtClean="0"/>
              <a:t>Peygamberimiz (s.a.v.)’in yapıp ümmetine de yapmalarını tavsiye ettiği fiiller.</a:t>
            </a:r>
            <a:endParaRPr lang="tr-TR" sz="2400" dirty="0"/>
          </a:p>
        </p:txBody>
      </p:sp>
      <p:sp>
        <p:nvSpPr>
          <p:cNvPr id="6" name="5 Dikdörtgen"/>
          <p:cNvSpPr/>
          <p:nvPr/>
        </p:nvSpPr>
        <p:spPr>
          <a:xfrm>
            <a:off x="6929454" y="2000240"/>
            <a:ext cx="1776426" cy="142876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sz="3600" b="1" dirty="0" smtClean="0">
                <a:solidFill>
                  <a:srgbClr val="FF0000"/>
                </a:solidFill>
              </a:rPr>
              <a:t>SÜNNET</a:t>
            </a:r>
            <a:endParaRPr lang="tr-TR"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3129896" cy="523220"/>
          </a:xfrm>
          <a:prstGeom prst="rect">
            <a:avLst/>
          </a:prstGeom>
        </p:spPr>
        <p:txBody>
          <a:bodyPr wrap="none">
            <a:spAutoFit/>
          </a:bodyPr>
          <a:lstStyle/>
          <a:p>
            <a:r>
              <a:rPr lang="tr-TR" sz="2800" b="1" dirty="0" smtClean="0"/>
              <a:t>3. Azimet ve Ruhsat</a:t>
            </a:r>
            <a:endParaRPr lang="tr-TR" sz="2800" dirty="0"/>
          </a:p>
        </p:txBody>
      </p:sp>
      <p:sp>
        <p:nvSpPr>
          <p:cNvPr id="5" name="4 Dikdörtgen"/>
          <p:cNvSpPr/>
          <p:nvPr/>
        </p:nvSpPr>
        <p:spPr>
          <a:xfrm>
            <a:off x="642910" y="1428736"/>
            <a:ext cx="2571768"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t>Azimet</a:t>
            </a:r>
            <a:endParaRPr lang="tr-TR" sz="2400" dirty="0"/>
          </a:p>
        </p:txBody>
      </p:sp>
      <p:sp>
        <p:nvSpPr>
          <p:cNvPr id="6" name="5 Dikdörtgen"/>
          <p:cNvSpPr/>
          <p:nvPr/>
        </p:nvSpPr>
        <p:spPr>
          <a:xfrm>
            <a:off x="642910" y="2143116"/>
            <a:ext cx="2571768" cy="371477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solidFill>
                  <a:srgbClr val="FF0000"/>
                </a:solidFill>
              </a:rPr>
              <a:t>Azimet</a:t>
            </a:r>
            <a:r>
              <a:rPr lang="tr-TR" sz="2400" dirty="0" smtClean="0"/>
              <a:t>, ârızî (geçici) hâllere bağlı olmaksızın başta</a:t>
            </a:r>
          </a:p>
          <a:p>
            <a:pPr algn="ctr"/>
            <a:r>
              <a:rPr lang="tr-TR" sz="2400" dirty="0" smtClean="0"/>
              <a:t>konan asli hükümlere verilen ad olarak tarif edilmektedir.</a:t>
            </a:r>
            <a:endParaRPr lang="tr-TR" sz="2400" dirty="0"/>
          </a:p>
        </p:txBody>
      </p:sp>
      <p:sp>
        <p:nvSpPr>
          <p:cNvPr id="7" name="6 Dikdörtgen"/>
          <p:cNvSpPr/>
          <p:nvPr/>
        </p:nvSpPr>
        <p:spPr>
          <a:xfrm>
            <a:off x="5715008" y="1428736"/>
            <a:ext cx="2500330" cy="64294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Ruhsat</a:t>
            </a:r>
            <a:endParaRPr lang="tr-TR" sz="2400" dirty="0"/>
          </a:p>
        </p:txBody>
      </p:sp>
      <p:sp>
        <p:nvSpPr>
          <p:cNvPr id="8" name="7 Dikdörtgen"/>
          <p:cNvSpPr/>
          <p:nvPr/>
        </p:nvSpPr>
        <p:spPr>
          <a:xfrm>
            <a:off x="5715008" y="2214554"/>
            <a:ext cx="2500330" cy="364333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t>Bir mazeretten dolayı geçici ve özel</a:t>
            </a:r>
          </a:p>
          <a:p>
            <a:pPr algn="ctr"/>
            <a:r>
              <a:rPr lang="tr-TR" sz="2400" dirty="0"/>
              <a:t>olmak üzere konulmuş hükümlere de </a:t>
            </a:r>
            <a:r>
              <a:rPr lang="tr-TR" sz="2400" dirty="0">
                <a:solidFill>
                  <a:srgbClr val="FF0000"/>
                </a:solidFill>
              </a:rPr>
              <a:t>“ruhsat” </a:t>
            </a:r>
            <a:r>
              <a:rPr lang="tr-TR" sz="2400" dirty="0"/>
              <a:t>denir.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1071538" y="571480"/>
            <a:ext cx="4509320" cy="523220"/>
          </a:xfrm>
          <a:prstGeom prst="rect">
            <a:avLst/>
          </a:prstGeom>
        </p:spPr>
        <p:txBody>
          <a:bodyPr wrap="square">
            <a:spAutoFit/>
          </a:bodyPr>
          <a:lstStyle/>
          <a:p>
            <a:pPr>
              <a:spcAft>
                <a:spcPts val="600"/>
              </a:spcAft>
            </a:pPr>
            <a:r>
              <a:rPr lang="tr-TR" sz="2800" b="1" dirty="0" smtClean="0"/>
              <a:t>1. Ehliyet</a:t>
            </a:r>
          </a:p>
        </p:txBody>
      </p:sp>
      <p:sp>
        <p:nvSpPr>
          <p:cNvPr id="6" name="5 Dikdörtgen"/>
          <p:cNvSpPr/>
          <p:nvPr/>
        </p:nvSpPr>
        <p:spPr>
          <a:xfrm>
            <a:off x="714348" y="1500174"/>
            <a:ext cx="2643206" cy="435771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Ehliyet sahibi bir kimseye din tarafından yöneltilen emir ve</a:t>
            </a:r>
          </a:p>
          <a:p>
            <a:pPr algn="ctr"/>
            <a:r>
              <a:rPr lang="tr-TR" sz="2400" dirty="0" smtClean="0"/>
              <a:t>yasaklara </a:t>
            </a:r>
            <a:r>
              <a:rPr lang="tr-TR" sz="2400" b="1" dirty="0" smtClean="0">
                <a:solidFill>
                  <a:srgbClr val="FF0000"/>
                </a:solidFill>
              </a:rPr>
              <a:t>“teklif”</a:t>
            </a:r>
            <a:r>
              <a:rPr lang="tr-TR" sz="2400" b="1" dirty="0" smtClean="0">
                <a:solidFill>
                  <a:schemeClr val="tx1"/>
                </a:solidFill>
              </a:rPr>
              <a:t>,</a:t>
            </a:r>
            <a:r>
              <a:rPr lang="tr-TR" sz="2400" b="1" dirty="0" smtClean="0">
                <a:solidFill>
                  <a:srgbClr val="FF0000"/>
                </a:solidFill>
              </a:rPr>
              <a:t> </a:t>
            </a:r>
            <a:r>
              <a:rPr lang="tr-TR" sz="2400" dirty="0" smtClean="0"/>
              <a:t>bunlarla sorumlu olan kişiye ise </a:t>
            </a:r>
            <a:r>
              <a:rPr lang="tr-TR" sz="2400" b="1" dirty="0" smtClean="0">
                <a:solidFill>
                  <a:srgbClr val="FF0000"/>
                </a:solidFill>
              </a:rPr>
              <a:t>“mükellef”</a:t>
            </a:r>
          </a:p>
          <a:p>
            <a:pPr algn="ctr"/>
            <a:r>
              <a:rPr lang="tr-TR" sz="2400" dirty="0" smtClean="0"/>
              <a:t>denir.</a:t>
            </a:r>
            <a:endParaRPr lang="tr-TR" sz="2400" dirty="0"/>
          </a:p>
        </p:txBody>
      </p:sp>
      <p:pic>
        <p:nvPicPr>
          <p:cNvPr id="9218" name="Picture 2" descr="kalıplı insan silüeti ile ilgili görsel sonucu"/>
          <p:cNvPicPr>
            <a:picLocks noChangeAspect="1" noChangeArrowheads="1"/>
          </p:cNvPicPr>
          <p:nvPr/>
        </p:nvPicPr>
        <p:blipFill>
          <a:blip r:embed="rId3"/>
          <a:srcRect/>
          <a:stretch>
            <a:fillRect/>
          </a:stretch>
        </p:blipFill>
        <p:spPr bwMode="auto">
          <a:xfrm>
            <a:off x="5429256" y="1285860"/>
            <a:ext cx="3071814" cy="4607721"/>
          </a:xfrm>
          <a:prstGeom prst="rect">
            <a:avLst/>
          </a:prstGeom>
          <a:noFill/>
        </p:spPr>
      </p:pic>
      <p:sp>
        <p:nvSpPr>
          <p:cNvPr id="7" name="6 Sağ Ok"/>
          <p:cNvSpPr/>
          <p:nvPr/>
        </p:nvSpPr>
        <p:spPr>
          <a:xfrm>
            <a:off x="3500430" y="4000504"/>
            <a:ext cx="1714512" cy="928694"/>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nodeType="withEffect">
                                  <p:stCondLst>
                                    <p:cond delay="0"/>
                                  </p:stCondLst>
                                  <p:childTnLst>
                                    <p:set>
                                      <p:cBhvr>
                                        <p:cTn id="17" dur="1" fill="hold">
                                          <p:stCondLst>
                                            <p:cond delay="0"/>
                                          </p:stCondLst>
                                        </p:cTn>
                                        <p:tgtEl>
                                          <p:spTgt spid="9218"/>
                                        </p:tgtEl>
                                        <p:attrNameLst>
                                          <p:attrName>style.visibility</p:attrName>
                                        </p:attrNameLst>
                                      </p:cBhvr>
                                      <p:to>
                                        <p:strVal val="visible"/>
                                      </p:to>
                                    </p:set>
                                    <p:animEffect transition="in" filter="randombar(horizontal)">
                                      <p:cBhvr>
                                        <p:cTn id="18"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428596" y="571480"/>
            <a:ext cx="3129896" cy="523220"/>
          </a:xfrm>
          <a:prstGeom prst="rect">
            <a:avLst/>
          </a:prstGeom>
        </p:spPr>
        <p:txBody>
          <a:bodyPr wrap="none">
            <a:spAutoFit/>
          </a:bodyPr>
          <a:lstStyle/>
          <a:p>
            <a:r>
              <a:rPr lang="tr-TR" sz="2800" b="1" dirty="0" smtClean="0"/>
              <a:t>3. Azimet ve Ruhsat</a:t>
            </a:r>
            <a:endParaRPr lang="tr-TR" sz="2800" dirty="0"/>
          </a:p>
        </p:txBody>
      </p:sp>
      <p:sp>
        <p:nvSpPr>
          <p:cNvPr id="5" name="4 Dikdörtgen"/>
          <p:cNvSpPr/>
          <p:nvPr/>
        </p:nvSpPr>
        <p:spPr>
          <a:xfrm>
            <a:off x="500034" y="1500174"/>
            <a:ext cx="2857520"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ÖRNEKLENDİRELİM</a:t>
            </a:r>
            <a:endParaRPr lang="tr-TR" sz="2400" dirty="0"/>
          </a:p>
        </p:txBody>
      </p:sp>
      <p:sp>
        <p:nvSpPr>
          <p:cNvPr id="6" name="5 Dikdörtgen"/>
          <p:cNvSpPr/>
          <p:nvPr/>
        </p:nvSpPr>
        <p:spPr>
          <a:xfrm>
            <a:off x="285720" y="2428868"/>
            <a:ext cx="8643998" cy="40719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endParaRPr lang="tr-TR" sz="2400" dirty="0" smtClean="0"/>
          </a:p>
          <a:p>
            <a:endParaRPr lang="tr-TR" sz="2400" dirty="0" smtClean="0"/>
          </a:p>
          <a:p>
            <a:r>
              <a:rPr lang="tr-TR" sz="2400" dirty="0" smtClean="0"/>
              <a:t>Dinimiz, insanların zorda kaldığı ve sıkıntıya düştüğü durumlarda ruhsat denilen bazı kolaylaştırıcı hükümler koymuştur. Örneğin abdest veya boy abdesti almak isteyen birinin su bulamaması veya suyu kullanma imkânının olmaması durumunda teyemmüm alabilmesine imkân tanınmıştır.</a:t>
            </a:r>
          </a:p>
          <a:p>
            <a:r>
              <a:rPr lang="tr-TR" sz="2400" b="1" dirty="0" smtClean="0">
                <a:solidFill>
                  <a:schemeClr val="accent2"/>
                </a:solidFill>
              </a:rPr>
              <a:t>Siz de </a:t>
            </a:r>
            <a:r>
              <a:rPr lang="tr-TR" sz="2400" b="1" dirty="0" smtClean="0">
                <a:solidFill>
                  <a:schemeClr val="accent2"/>
                </a:solidFill>
              </a:rPr>
              <a:t>hayatın içinden buna </a:t>
            </a:r>
            <a:r>
              <a:rPr lang="tr-TR" sz="2400" b="1" dirty="0" smtClean="0">
                <a:solidFill>
                  <a:schemeClr val="accent2"/>
                </a:solidFill>
              </a:rPr>
              <a:t>benzer örnekler </a:t>
            </a:r>
            <a:r>
              <a:rPr lang="tr-TR" sz="2400" b="1" dirty="0" smtClean="0">
                <a:solidFill>
                  <a:schemeClr val="accent2"/>
                </a:solidFill>
              </a:rPr>
              <a:t>veriniz.</a:t>
            </a:r>
            <a:endParaRPr lang="tr-TR" sz="2400" b="1" dirty="0" smtClean="0">
              <a:solidFill>
                <a:schemeClr val="accent2"/>
              </a:solidFill>
            </a:endParaRPr>
          </a:p>
          <a:p>
            <a:r>
              <a:rPr lang="tr-TR" sz="2400" dirty="0" smtClean="0"/>
              <a:t>………………………………………………………………………………………………………................................................................................................................................................................................................................................</a:t>
            </a:r>
          </a:p>
          <a:p>
            <a:endParaRPr lang="tr-TR" sz="2400" dirty="0" smtClean="0"/>
          </a:p>
          <a:p>
            <a:endParaRPr lang="tr-TR" sz="2400" dirty="0" smtClean="0"/>
          </a:p>
          <a:p>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4326826" cy="523220"/>
          </a:xfrm>
          <a:prstGeom prst="rect">
            <a:avLst/>
          </a:prstGeom>
        </p:spPr>
        <p:txBody>
          <a:bodyPr wrap="none">
            <a:spAutoFit/>
          </a:bodyPr>
          <a:lstStyle/>
          <a:p>
            <a:r>
              <a:rPr lang="tr-TR" sz="2800" b="1" dirty="0" smtClean="0"/>
              <a:t>4. Fıkhî Hükümlerin Delilleri</a:t>
            </a:r>
            <a:endParaRPr lang="tr-TR" sz="2800" dirty="0"/>
          </a:p>
        </p:txBody>
      </p:sp>
      <p:sp>
        <p:nvSpPr>
          <p:cNvPr id="5" name="4 Dikdörtgen"/>
          <p:cNvSpPr/>
          <p:nvPr/>
        </p:nvSpPr>
        <p:spPr>
          <a:xfrm>
            <a:off x="500034" y="1428736"/>
            <a:ext cx="8072494" cy="21431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sp>
        <p:nvSpPr>
          <p:cNvPr id="6" name="5 Aşağı Ok"/>
          <p:cNvSpPr/>
          <p:nvPr/>
        </p:nvSpPr>
        <p:spPr>
          <a:xfrm>
            <a:off x="1142976" y="1643050"/>
            <a:ext cx="428628" cy="785818"/>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sp>
        <p:nvSpPr>
          <p:cNvPr id="8" name="7 Dikdörtgen"/>
          <p:cNvSpPr/>
          <p:nvPr/>
        </p:nvSpPr>
        <p:spPr>
          <a:xfrm>
            <a:off x="428596" y="3214686"/>
            <a:ext cx="2357454"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Kitap</a:t>
            </a:r>
            <a:endParaRPr lang="tr-TR" sz="2400" dirty="0"/>
          </a:p>
        </p:txBody>
      </p:sp>
      <p:sp>
        <p:nvSpPr>
          <p:cNvPr id="10" name="9 Dikdörtgen"/>
          <p:cNvSpPr/>
          <p:nvPr/>
        </p:nvSpPr>
        <p:spPr>
          <a:xfrm>
            <a:off x="428596" y="3786190"/>
            <a:ext cx="2357454" cy="500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Sünnet</a:t>
            </a:r>
            <a:endParaRPr lang="tr-TR" sz="2400" dirty="0"/>
          </a:p>
        </p:txBody>
      </p:sp>
      <p:sp>
        <p:nvSpPr>
          <p:cNvPr id="11" name="10 Metin kutusu"/>
          <p:cNvSpPr txBox="1"/>
          <p:nvPr/>
        </p:nvSpPr>
        <p:spPr>
          <a:xfrm>
            <a:off x="500034" y="2571744"/>
            <a:ext cx="2500330" cy="523220"/>
          </a:xfrm>
          <a:prstGeom prst="rect">
            <a:avLst/>
          </a:prstGeom>
          <a:noFill/>
        </p:spPr>
        <p:txBody>
          <a:bodyPr wrap="square" rtlCol="0">
            <a:spAutoFit/>
          </a:bodyPr>
          <a:lstStyle/>
          <a:p>
            <a:r>
              <a:rPr lang="tr-TR" sz="2800" b="1" dirty="0" smtClean="0"/>
              <a:t>Asli deliller</a:t>
            </a:r>
            <a:endParaRPr lang="tr-TR" sz="2800" b="1" dirty="0"/>
          </a:p>
        </p:txBody>
      </p:sp>
      <p:sp>
        <p:nvSpPr>
          <p:cNvPr id="12" name="11 Aşağı Ok"/>
          <p:cNvSpPr/>
          <p:nvPr/>
        </p:nvSpPr>
        <p:spPr>
          <a:xfrm>
            <a:off x="4357686" y="1714488"/>
            <a:ext cx="428628" cy="857256"/>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sp>
        <p:nvSpPr>
          <p:cNvPr id="13" name="12 Metin kutusu"/>
          <p:cNvSpPr txBox="1"/>
          <p:nvPr/>
        </p:nvSpPr>
        <p:spPr>
          <a:xfrm>
            <a:off x="3714744" y="2571744"/>
            <a:ext cx="2428892" cy="523220"/>
          </a:xfrm>
          <a:prstGeom prst="rect">
            <a:avLst/>
          </a:prstGeom>
          <a:noFill/>
        </p:spPr>
        <p:txBody>
          <a:bodyPr wrap="square" rtlCol="0">
            <a:spAutoFit/>
          </a:bodyPr>
          <a:lstStyle/>
          <a:p>
            <a:r>
              <a:rPr lang="tr-TR" sz="2800" b="1" dirty="0" smtClean="0"/>
              <a:t>Fer’i deliller</a:t>
            </a:r>
            <a:endParaRPr lang="tr-TR" sz="2800" b="1" dirty="0"/>
          </a:p>
        </p:txBody>
      </p:sp>
      <p:sp>
        <p:nvSpPr>
          <p:cNvPr id="14" name="13 Dikdörtgen"/>
          <p:cNvSpPr/>
          <p:nvPr/>
        </p:nvSpPr>
        <p:spPr>
          <a:xfrm>
            <a:off x="3857620" y="5715016"/>
            <a:ext cx="2357454" cy="64294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smtClean="0"/>
              <a:t>Mesalih i Mürsele</a:t>
            </a:r>
            <a:endParaRPr lang="tr-TR" sz="2400" dirty="0"/>
          </a:p>
        </p:txBody>
      </p:sp>
      <p:sp>
        <p:nvSpPr>
          <p:cNvPr id="15" name="14 Dikdörtgen"/>
          <p:cNvSpPr/>
          <p:nvPr/>
        </p:nvSpPr>
        <p:spPr>
          <a:xfrm>
            <a:off x="3857620" y="5072074"/>
            <a:ext cx="2357454" cy="500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İstihsan</a:t>
            </a:r>
            <a:endParaRPr lang="tr-TR" sz="2400" dirty="0"/>
          </a:p>
        </p:txBody>
      </p:sp>
      <p:sp>
        <p:nvSpPr>
          <p:cNvPr id="16" name="15 Dikdörtgen"/>
          <p:cNvSpPr/>
          <p:nvPr/>
        </p:nvSpPr>
        <p:spPr>
          <a:xfrm>
            <a:off x="3857620" y="4429132"/>
            <a:ext cx="2357454" cy="50006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Sahabe Kavli</a:t>
            </a:r>
            <a:endParaRPr lang="tr-TR" sz="2400" dirty="0"/>
          </a:p>
        </p:txBody>
      </p:sp>
      <p:sp>
        <p:nvSpPr>
          <p:cNvPr id="17" name="16 Dikdörtgen"/>
          <p:cNvSpPr/>
          <p:nvPr/>
        </p:nvSpPr>
        <p:spPr>
          <a:xfrm>
            <a:off x="3857620" y="3786190"/>
            <a:ext cx="2357454"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Kıyas</a:t>
            </a:r>
            <a:endParaRPr lang="tr-TR" sz="2400" dirty="0"/>
          </a:p>
        </p:txBody>
      </p:sp>
      <p:sp>
        <p:nvSpPr>
          <p:cNvPr id="18" name="17 Dikdörtgen"/>
          <p:cNvSpPr/>
          <p:nvPr/>
        </p:nvSpPr>
        <p:spPr>
          <a:xfrm>
            <a:off x="3857620" y="3143248"/>
            <a:ext cx="2357454"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İcma</a:t>
            </a:r>
            <a:endParaRPr lang="tr-TR" sz="2400" dirty="0"/>
          </a:p>
        </p:txBody>
      </p:sp>
      <p:sp>
        <p:nvSpPr>
          <p:cNvPr id="19" name="18 Dikdörtgen"/>
          <p:cNvSpPr/>
          <p:nvPr/>
        </p:nvSpPr>
        <p:spPr>
          <a:xfrm>
            <a:off x="6500826" y="5072074"/>
            <a:ext cx="2357454" cy="78581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Şer’u Men Kablena</a:t>
            </a:r>
            <a:endParaRPr lang="tr-TR" sz="2400" dirty="0"/>
          </a:p>
        </p:txBody>
      </p:sp>
      <p:sp>
        <p:nvSpPr>
          <p:cNvPr id="20" name="19 Dikdörtgen"/>
          <p:cNvSpPr/>
          <p:nvPr/>
        </p:nvSpPr>
        <p:spPr>
          <a:xfrm>
            <a:off x="6500826" y="4429132"/>
            <a:ext cx="2357454" cy="50006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sz="2400" dirty="0" smtClean="0"/>
              <a:t>İstishab</a:t>
            </a:r>
            <a:endParaRPr lang="tr-TR" sz="2400" dirty="0"/>
          </a:p>
        </p:txBody>
      </p:sp>
      <p:sp>
        <p:nvSpPr>
          <p:cNvPr id="21" name="20 Dikdörtgen"/>
          <p:cNvSpPr/>
          <p:nvPr/>
        </p:nvSpPr>
        <p:spPr>
          <a:xfrm>
            <a:off x="6500826" y="3786190"/>
            <a:ext cx="2357454" cy="500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Sedd i zerai</a:t>
            </a:r>
            <a:endParaRPr lang="tr-TR" sz="2400" dirty="0"/>
          </a:p>
        </p:txBody>
      </p:sp>
      <p:sp>
        <p:nvSpPr>
          <p:cNvPr id="22" name="21 Dikdörtgen"/>
          <p:cNvSpPr/>
          <p:nvPr/>
        </p:nvSpPr>
        <p:spPr>
          <a:xfrm>
            <a:off x="6500826" y="3143248"/>
            <a:ext cx="2357454"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Örf</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500"/>
                                        <p:tgtEl>
                                          <p:spTgt spid="1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randombar(horizontal)">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horizontal)">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randombar(horizontal)">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randombar(horizontal)">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randombar(horizontal)">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randombar(horizontal)">
                                      <p:cBhvr>
                                        <p:cTn id="64" dur="5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randombar(horizontal)">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14" presetClass="entr" presetSubtype="10"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randombar(horizontal)">
                                      <p:cBhvr>
                                        <p:cTn id="74" dur="500"/>
                                        <p:tgtEl>
                                          <p:spTgt spid="20"/>
                                        </p:tgtEl>
                                      </p:cBhvr>
                                    </p:animEffect>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randombar(horizontal)">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8" grpId="0" animBg="1"/>
      <p:bldP spid="10" grpId="0" animBg="1"/>
      <p:bldP spid="11" grpId="0"/>
      <p:bldP spid="12" grpId="0" animBg="1"/>
      <p:bldP spid="13" grpId="0"/>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512226" cy="523220"/>
          </a:xfrm>
          <a:prstGeom prst="rect">
            <a:avLst/>
          </a:prstGeom>
        </p:spPr>
        <p:txBody>
          <a:bodyPr wrap="none">
            <a:spAutoFit/>
          </a:bodyPr>
          <a:lstStyle/>
          <a:p>
            <a:r>
              <a:rPr lang="tr-TR" sz="2800" b="1" dirty="0" smtClean="0"/>
              <a:t>4.1. Asli Deliller</a:t>
            </a:r>
            <a:endParaRPr lang="tr-TR" sz="2800" dirty="0"/>
          </a:p>
        </p:txBody>
      </p:sp>
      <p:sp>
        <p:nvSpPr>
          <p:cNvPr id="5" name="4 Dikdörtgen"/>
          <p:cNvSpPr/>
          <p:nvPr/>
        </p:nvSpPr>
        <p:spPr>
          <a:xfrm>
            <a:off x="642910" y="1428736"/>
            <a:ext cx="3000396"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800" b="1" dirty="0" smtClean="0"/>
              <a:t>4.1.1. Kitap</a:t>
            </a:r>
            <a:endParaRPr lang="tr-TR" sz="2800" dirty="0"/>
          </a:p>
        </p:txBody>
      </p:sp>
      <p:sp>
        <p:nvSpPr>
          <p:cNvPr id="6" name="5 Dikdörtgen"/>
          <p:cNvSpPr/>
          <p:nvPr/>
        </p:nvSpPr>
        <p:spPr>
          <a:xfrm>
            <a:off x="500034" y="2214554"/>
            <a:ext cx="3286148" cy="41434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a:solidFill>
                  <a:srgbClr val="FF0000"/>
                </a:solidFill>
              </a:rPr>
              <a:t>Fıkıhta</a:t>
            </a:r>
            <a:r>
              <a:rPr lang="tr-TR" sz="2400" dirty="0"/>
              <a:t>, kitap denilince Kur’an-ı Kerim anlaşılır. </a:t>
            </a:r>
            <a:endParaRPr lang="tr-TR" sz="2400" dirty="0" smtClean="0"/>
          </a:p>
          <a:p>
            <a:pPr algn="ctr"/>
            <a:r>
              <a:rPr lang="tr-TR" sz="2400" dirty="0" smtClean="0"/>
              <a:t>Kur’an</a:t>
            </a:r>
            <a:r>
              <a:rPr lang="tr-TR" sz="2400" dirty="0"/>
              <a:t>, Fatiha süresi ile başlayan, Nas </a:t>
            </a:r>
            <a:r>
              <a:rPr lang="tr-TR" sz="2400" dirty="0" smtClean="0"/>
              <a:t>suresi ile </a:t>
            </a:r>
            <a:r>
              <a:rPr lang="tr-TR" sz="2400" dirty="0"/>
              <a:t>son bulan ve mushafın iki kapağı arasında yazılı olup hiçbir değişikliğe uğramadan nesilden </a:t>
            </a:r>
            <a:r>
              <a:rPr lang="tr-TR" sz="2400" dirty="0" smtClean="0"/>
              <a:t>nesile yazılı </a:t>
            </a:r>
            <a:r>
              <a:rPr lang="tr-TR" sz="2400" dirty="0"/>
              <a:t>ve sözlü olarak tevatür yoluyla bize gelen kitaptır.</a:t>
            </a:r>
          </a:p>
        </p:txBody>
      </p:sp>
      <p:pic>
        <p:nvPicPr>
          <p:cNvPr id="7" name="Picture 1"/>
          <p:cNvPicPr>
            <a:picLocks noChangeAspect="1" noChangeArrowheads="1"/>
          </p:cNvPicPr>
          <p:nvPr/>
        </p:nvPicPr>
        <p:blipFill>
          <a:blip r:embed="rId4"/>
          <a:srcRect/>
          <a:stretch>
            <a:fillRect/>
          </a:stretch>
        </p:blipFill>
        <p:spPr bwMode="auto">
          <a:xfrm>
            <a:off x="4095206" y="2285992"/>
            <a:ext cx="4834512" cy="4129090"/>
          </a:xfrm>
          <a:prstGeom prst="rect">
            <a:avLst/>
          </a:prstGeom>
          <a:ln>
            <a:headEnd/>
            <a:tailEnd/>
          </a:ln>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512226" cy="523220"/>
          </a:xfrm>
          <a:prstGeom prst="rect">
            <a:avLst/>
          </a:prstGeom>
        </p:spPr>
        <p:txBody>
          <a:bodyPr wrap="none">
            <a:spAutoFit/>
          </a:bodyPr>
          <a:lstStyle/>
          <a:p>
            <a:r>
              <a:rPr lang="tr-TR" sz="2800" b="1" dirty="0" smtClean="0"/>
              <a:t>4.1. Asli Deliller</a:t>
            </a:r>
            <a:endParaRPr lang="tr-TR" sz="2800" dirty="0"/>
          </a:p>
        </p:txBody>
      </p:sp>
      <p:sp>
        <p:nvSpPr>
          <p:cNvPr id="5" name="4 Dikdörtgen"/>
          <p:cNvSpPr/>
          <p:nvPr/>
        </p:nvSpPr>
        <p:spPr>
          <a:xfrm>
            <a:off x="642910" y="1428736"/>
            <a:ext cx="3000396" cy="5715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800" b="1" dirty="0" smtClean="0"/>
              <a:t>4.1.1. Kitap</a:t>
            </a:r>
            <a:endParaRPr lang="tr-TR" sz="2800" dirty="0"/>
          </a:p>
        </p:txBody>
      </p:sp>
      <p:sp>
        <p:nvSpPr>
          <p:cNvPr id="6" name="5 Dikdörtgen"/>
          <p:cNvSpPr/>
          <p:nvPr/>
        </p:nvSpPr>
        <p:spPr>
          <a:xfrm>
            <a:off x="500034" y="2143116"/>
            <a:ext cx="3357586" cy="450059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Fıkıh âlimleri, kendi içinde tutarlı yöntemleri kullanarak Kur’ân’ı yorumlamış ve gerekli fıkhi hükümleri çıkarmışlardır. Kur’ân’ı yorumlama ve ondan ihtiyaç duyulan fıkhi hükümleri elde etme süreci de kıyamete kadar devam edecektir.</a:t>
            </a:r>
            <a:endParaRPr lang="tr-TR" sz="2400" dirty="0"/>
          </a:p>
        </p:txBody>
      </p:sp>
      <p:pic>
        <p:nvPicPr>
          <p:cNvPr id="69633" name="Picture 1"/>
          <p:cNvPicPr>
            <a:picLocks noChangeAspect="1" noChangeArrowheads="1"/>
          </p:cNvPicPr>
          <p:nvPr/>
        </p:nvPicPr>
        <p:blipFill>
          <a:blip r:embed="rId4"/>
          <a:srcRect/>
          <a:stretch>
            <a:fillRect/>
          </a:stretch>
        </p:blipFill>
        <p:spPr bwMode="auto">
          <a:xfrm>
            <a:off x="4143372" y="1500174"/>
            <a:ext cx="4686308" cy="3357586"/>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7" name="6 Dikdörtgen"/>
          <p:cNvSpPr/>
          <p:nvPr/>
        </p:nvSpPr>
        <p:spPr>
          <a:xfrm>
            <a:off x="4143372" y="5072074"/>
            <a:ext cx="4572000" cy="830997"/>
          </a:xfrm>
          <a:prstGeom prst="rect">
            <a:avLst/>
          </a:prstGeom>
        </p:spPr>
        <p:txBody>
          <a:bodyPr>
            <a:spAutoFit/>
          </a:bodyPr>
          <a:lstStyle/>
          <a:p>
            <a:pPr algn="ctr"/>
            <a:r>
              <a:rPr lang="tr-TR" sz="2400" i="1" dirty="0" smtClean="0"/>
              <a:t>Dinî ve fıkhi hükümlerin temel kaynağı Kur’an’dır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0"/>
                                  </p:stCondLst>
                                  <p:childTnLst>
                                    <p:set>
                                      <p:cBhvr>
                                        <p:cTn id="17" dur="1" fill="hold">
                                          <p:stCondLst>
                                            <p:cond delay="0"/>
                                          </p:stCondLst>
                                        </p:cTn>
                                        <p:tgtEl>
                                          <p:spTgt spid="69633"/>
                                        </p:tgtEl>
                                        <p:attrNameLst>
                                          <p:attrName>style.visibility</p:attrName>
                                        </p:attrNameLst>
                                      </p:cBhvr>
                                      <p:to>
                                        <p:strVal val="visible"/>
                                      </p:to>
                                    </p:set>
                                    <p:animEffect transition="in" filter="randombar(horizontal)">
                                      <p:cBhvr>
                                        <p:cTn id="18" dur="500"/>
                                        <p:tgtEl>
                                          <p:spTgt spid="6963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512226" cy="523220"/>
          </a:xfrm>
          <a:prstGeom prst="rect">
            <a:avLst/>
          </a:prstGeom>
        </p:spPr>
        <p:txBody>
          <a:bodyPr wrap="none">
            <a:spAutoFit/>
          </a:bodyPr>
          <a:lstStyle/>
          <a:p>
            <a:r>
              <a:rPr lang="tr-TR" sz="2800" b="1" dirty="0" smtClean="0"/>
              <a:t>4.1. Asli Deliller</a:t>
            </a:r>
            <a:endParaRPr lang="tr-TR" sz="2800" dirty="0"/>
          </a:p>
        </p:txBody>
      </p:sp>
      <p:sp>
        <p:nvSpPr>
          <p:cNvPr id="5" name="4 Dikdörtgen"/>
          <p:cNvSpPr/>
          <p:nvPr/>
        </p:nvSpPr>
        <p:spPr>
          <a:xfrm>
            <a:off x="428596" y="1500174"/>
            <a:ext cx="2714644" cy="500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800" b="1" dirty="0" smtClean="0"/>
              <a:t>4.1.2. Sünnet</a:t>
            </a:r>
            <a:endParaRPr lang="tr-TR" sz="2800" dirty="0"/>
          </a:p>
        </p:txBody>
      </p:sp>
      <p:sp>
        <p:nvSpPr>
          <p:cNvPr id="6" name="5 Dikdörtgen"/>
          <p:cNvSpPr/>
          <p:nvPr/>
        </p:nvSpPr>
        <p:spPr>
          <a:xfrm>
            <a:off x="428596" y="2357430"/>
            <a:ext cx="2786082" cy="400052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a:t>Hz. Peygamber’in (s.a.v.); Kur’an’ı duyurma (tebliğ), açıklama, öğretme</a:t>
            </a:r>
          </a:p>
          <a:p>
            <a:pPr algn="ctr"/>
            <a:r>
              <a:rPr lang="tr-TR" sz="2400" dirty="0"/>
              <a:t>ve uygulama çabası olarak ortaya koymuş olduğu fiilleri, sözleri ve takrirleri (onay ve tasvip) anlaşılır.</a:t>
            </a:r>
          </a:p>
        </p:txBody>
      </p:sp>
      <p:pic>
        <p:nvPicPr>
          <p:cNvPr id="62466" name="Picture 2" descr="İlgili resim"/>
          <p:cNvPicPr>
            <a:picLocks noChangeAspect="1" noChangeArrowheads="1"/>
          </p:cNvPicPr>
          <p:nvPr/>
        </p:nvPicPr>
        <p:blipFill>
          <a:blip r:embed="rId4"/>
          <a:srcRect/>
          <a:stretch>
            <a:fillRect/>
          </a:stretch>
        </p:blipFill>
        <p:spPr bwMode="auto">
          <a:xfrm>
            <a:off x="3857620" y="1476316"/>
            <a:ext cx="4519618" cy="5021325"/>
          </a:xfrm>
          <a:prstGeom prst="rect">
            <a:avLst/>
          </a:prstGeom>
        </p:spPr>
        <p:style>
          <a:lnRef idx="2">
            <a:schemeClr val="accent4"/>
          </a:lnRef>
          <a:fillRef idx="1">
            <a:schemeClr val="lt1"/>
          </a:fillRef>
          <a:effectRef idx="0">
            <a:schemeClr val="accent4"/>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0"/>
                                  </p:stCondLst>
                                  <p:childTnLst>
                                    <p:set>
                                      <p:cBhvr>
                                        <p:cTn id="17" dur="1" fill="hold">
                                          <p:stCondLst>
                                            <p:cond delay="0"/>
                                          </p:stCondLst>
                                        </p:cTn>
                                        <p:tgtEl>
                                          <p:spTgt spid="62466"/>
                                        </p:tgtEl>
                                        <p:attrNameLst>
                                          <p:attrName>style.visibility</p:attrName>
                                        </p:attrNameLst>
                                      </p:cBhvr>
                                      <p:to>
                                        <p:strVal val="visible"/>
                                      </p:to>
                                    </p:set>
                                    <p:animEffect transition="in" filter="randombar(horizontal)">
                                      <p:cBhvr>
                                        <p:cTn id="18" dur="500"/>
                                        <p:tgtEl>
                                          <p:spTgt spid="62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357158" y="642918"/>
            <a:ext cx="2512226" cy="523220"/>
          </a:xfrm>
          <a:prstGeom prst="rect">
            <a:avLst/>
          </a:prstGeom>
        </p:spPr>
        <p:txBody>
          <a:bodyPr wrap="none">
            <a:spAutoFit/>
          </a:bodyPr>
          <a:lstStyle/>
          <a:p>
            <a:r>
              <a:rPr lang="tr-TR" sz="2800" b="1" dirty="0" smtClean="0"/>
              <a:t>4.1. Asli Deliller</a:t>
            </a:r>
            <a:endParaRPr lang="tr-TR" sz="2800" dirty="0"/>
          </a:p>
        </p:txBody>
      </p:sp>
      <p:sp>
        <p:nvSpPr>
          <p:cNvPr id="5" name="4 Dikdörtgen"/>
          <p:cNvSpPr/>
          <p:nvPr/>
        </p:nvSpPr>
        <p:spPr>
          <a:xfrm>
            <a:off x="428596" y="1500174"/>
            <a:ext cx="2714644" cy="500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800" b="1" dirty="0" smtClean="0"/>
              <a:t>4.1.2. Sünnet</a:t>
            </a:r>
            <a:endParaRPr lang="tr-TR" sz="2800" dirty="0"/>
          </a:p>
        </p:txBody>
      </p:sp>
      <p:sp>
        <p:nvSpPr>
          <p:cNvPr id="6" name="5 Metin kutusu"/>
          <p:cNvSpPr txBox="1"/>
          <p:nvPr/>
        </p:nvSpPr>
        <p:spPr>
          <a:xfrm>
            <a:off x="428596" y="2571744"/>
            <a:ext cx="6500858" cy="461665"/>
          </a:xfrm>
          <a:prstGeom prst="rect">
            <a:avLst/>
          </a:prstGeom>
          <a:noFill/>
        </p:spPr>
        <p:txBody>
          <a:bodyPr wrap="square" rtlCol="0">
            <a:spAutoFit/>
          </a:bodyPr>
          <a:lstStyle/>
          <a:p>
            <a:r>
              <a:rPr lang="tr-TR" sz="2400" b="1" dirty="0" smtClean="0"/>
              <a:t>Peygamberimizin (sav) </a:t>
            </a:r>
            <a:r>
              <a:rPr lang="tr-TR" sz="2400" b="1" dirty="0" smtClean="0"/>
              <a:t>sünneti </a:t>
            </a:r>
            <a:r>
              <a:rPr lang="tr-TR" sz="2400" b="1" dirty="0" smtClean="0"/>
              <a:t>üçe ayrılır: </a:t>
            </a:r>
            <a:endParaRPr lang="tr-TR" sz="2400" b="1" dirty="0"/>
          </a:p>
        </p:txBody>
      </p:sp>
      <p:sp>
        <p:nvSpPr>
          <p:cNvPr id="7" name="6 Dikdörtgen"/>
          <p:cNvSpPr/>
          <p:nvPr/>
        </p:nvSpPr>
        <p:spPr>
          <a:xfrm>
            <a:off x="571472" y="3429000"/>
            <a:ext cx="2214578" cy="242889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Hz. Peygamber’in</a:t>
            </a:r>
          </a:p>
          <a:p>
            <a:pPr algn="ctr"/>
            <a:r>
              <a:rPr lang="tr-TR" sz="2400" dirty="0" smtClean="0"/>
              <a:t>(s.a.v) sözlü sünnetlerine </a:t>
            </a:r>
            <a:r>
              <a:rPr lang="tr-TR" sz="2400" b="1" dirty="0" smtClean="0"/>
              <a:t>“</a:t>
            </a:r>
            <a:r>
              <a:rPr lang="tr-TR" sz="2400" b="1" dirty="0" smtClean="0">
                <a:solidFill>
                  <a:srgbClr val="FF0000"/>
                </a:solidFill>
              </a:rPr>
              <a:t>kavlî sünnet</a:t>
            </a:r>
            <a:r>
              <a:rPr lang="tr-TR" sz="2400" b="1" dirty="0" smtClean="0"/>
              <a:t>”</a:t>
            </a:r>
            <a:endParaRPr lang="tr-TR" sz="2400" dirty="0"/>
          </a:p>
        </p:txBody>
      </p:sp>
      <p:sp>
        <p:nvSpPr>
          <p:cNvPr id="8" name="7 Dikdörtgen"/>
          <p:cNvSpPr/>
          <p:nvPr/>
        </p:nvSpPr>
        <p:spPr>
          <a:xfrm>
            <a:off x="3428992" y="3429000"/>
            <a:ext cx="2214578" cy="242889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Uygulama şeklinde</a:t>
            </a:r>
          </a:p>
          <a:p>
            <a:pPr algn="ctr"/>
            <a:r>
              <a:rPr lang="tr-TR" sz="2400" dirty="0" smtClean="0"/>
              <a:t>olanlara </a:t>
            </a:r>
          </a:p>
          <a:p>
            <a:pPr algn="ctr"/>
            <a:r>
              <a:rPr lang="tr-TR" sz="2400" b="1" dirty="0" smtClean="0">
                <a:solidFill>
                  <a:schemeClr val="tx1"/>
                </a:solidFill>
              </a:rPr>
              <a:t>“</a:t>
            </a:r>
            <a:r>
              <a:rPr lang="tr-TR" sz="2400" b="1" dirty="0" smtClean="0">
                <a:solidFill>
                  <a:srgbClr val="FF0000"/>
                </a:solidFill>
              </a:rPr>
              <a:t>fiilî sünnet</a:t>
            </a:r>
            <a:r>
              <a:rPr lang="tr-TR" sz="2400" b="1" dirty="0" smtClean="0">
                <a:solidFill>
                  <a:schemeClr val="tx1"/>
                </a:solidFill>
              </a:rPr>
              <a:t>”</a:t>
            </a:r>
            <a:endParaRPr lang="tr-TR" sz="2400" dirty="0">
              <a:solidFill>
                <a:schemeClr val="tx1"/>
              </a:solidFill>
            </a:endParaRPr>
          </a:p>
        </p:txBody>
      </p:sp>
      <p:sp>
        <p:nvSpPr>
          <p:cNvPr id="9" name="8 Dikdörtgen"/>
          <p:cNvSpPr/>
          <p:nvPr/>
        </p:nvSpPr>
        <p:spPr>
          <a:xfrm>
            <a:off x="6286512" y="3429000"/>
            <a:ext cx="2214578" cy="242889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Onaylama tarzında olanlara ise </a:t>
            </a:r>
          </a:p>
          <a:p>
            <a:r>
              <a:rPr lang="tr-TR" sz="2400" b="1" dirty="0" smtClean="0"/>
              <a:t>“</a:t>
            </a:r>
            <a:r>
              <a:rPr lang="tr-TR" sz="2400" b="1" dirty="0" err="1" smtClean="0">
                <a:solidFill>
                  <a:srgbClr val="FF0000"/>
                </a:solidFill>
              </a:rPr>
              <a:t>takrîrî</a:t>
            </a:r>
            <a:r>
              <a:rPr lang="tr-TR" sz="2400" b="1" dirty="0" smtClean="0">
                <a:solidFill>
                  <a:srgbClr val="FF0000"/>
                </a:solidFill>
              </a:rPr>
              <a:t> sünnet</a:t>
            </a:r>
            <a:r>
              <a:rPr lang="tr-TR" sz="2400" b="1" dirty="0" smtClean="0"/>
              <a:t>”</a:t>
            </a:r>
          </a:p>
          <a:p>
            <a:r>
              <a:rPr lang="tr-TR" sz="2400" dirty="0" smtClean="0"/>
              <a:t>          denir.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ox(i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ox(i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ox(in)">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animBg="1"/>
      <p:bldP spid="8" grpId="0" animBg="1"/>
      <p:bldP spid="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357158" y="642918"/>
            <a:ext cx="2512226" cy="523220"/>
          </a:xfrm>
          <a:prstGeom prst="rect">
            <a:avLst/>
          </a:prstGeom>
        </p:spPr>
        <p:txBody>
          <a:bodyPr wrap="none">
            <a:spAutoFit/>
          </a:bodyPr>
          <a:lstStyle/>
          <a:p>
            <a:r>
              <a:rPr lang="tr-TR" sz="2800" b="1" dirty="0" smtClean="0"/>
              <a:t>4.1. Asli Deliller</a:t>
            </a:r>
            <a:endParaRPr lang="tr-TR" sz="2800" dirty="0"/>
          </a:p>
        </p:txBody>
      </p:sp>
      <p:sp>
        <p:nvSpPr>
          <p:cNvPr id="5" name="4 Dikdörtgen"/>
          <p:cNvSpPr/>
          <p:nvPr/>
        </p:nvSpPr>
        <p:spPr>
          <a:xfrm>
            <a:off x="428596" y="1500174"/>
            <a:ext cx="2714644" cy="500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800" b="1" dirty="0" smtClean="0"/>
              <a:t>4.1.2. Sünnet</a:t>
            </a:r>
            <a:endParaRPr lang="tr-TR" sz="2800" dirty="0"/>
          </a:p>
        </p:txBody>
      </p:sp>
      <p:sp>
        <p:nvSpPr>
          <p:cNvPr id="6" name="5 Metin kutusu"/>
          <p:cNvSpPr txBox="1"/>
          <p:nvPr/>
        </p:nvSpPr>
        <p:spPr>
          <a:xfrm>
            <a:off x="428596" y="2500306"/>
            <a:ext cx="8429684" cy="1200329"/>
          </a:xfrm>
          <a:prstGeom prst="rect">
            <a:avLst/>
          </a:prstGeom>
          <a:noFill/>
        </p:spPr>
        <p:txBody>
          <a:bodyPr wrap="square" rtlCol="0">
            <a:spAutoFit/>
          </a:bodyPr>
          <a:lstStyle/>
          <a:p>
            <a:r>
              <a:rPr lang="tr-TR" sz="2400" b="1" dirty="0" smtClean="0"/>
              <a:t>Hz. Peygamber’in (s.a.v) bütün fiilleri dinde bağlayıcı ve dinî hükümleri açıklayıcı nitelik taşımaz. Bu sebeple O’nun fiilleri </a:t>
            </a:r>
            <a:r>
              <a:rPr lang="tr-TR" sz="2400" b="1" i="1" dirty="0" smtClean="0"/>
              <a:t>üç kısma ayrılmıştır:</a:t>
            </a:r>
            <a:endParaRPr lang="tr-TR" sz="2400" b="1" dirty="0"/>
          </a:p>
        </p:txBody>
      </p:sp>
      <p:sp>
        <p:nvSpPr>
          <p:cNvPr id="7" name="6 Dikdörtgen"/>
          <p:cNvSpPr/>
          <p:nvPr/>
        </p:nvSpPr>
        <p:spPr>
          <a:xfrm>
            <a:off x="571472" y="3929066"/>
            <a:ext cx="2214578" cy="242889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İnsan olmasından kaynaklanan</a:t>
            </a:r>
          </a:p>
          <a:p>
            <a:pPr algn="ctr"/>
            <a:r>
              <a:rPr lang="tr-TR" sz="2400" dirty="0" smtClean="0"/>
              <a:t>fiilleri</a:t>
            </a:r>
            <a:endParaRPr lang="tr-TR" sz="2400" dirty="0"/>
          </a:p>
        </p:txBody>
      </p:sp>
      <p:sp>
        <p:nvSpPr>
          <p:cNvPr id="8" name="7 Dikdörtgen"/>
          <p:cNvSpPr/>
          <p:nvPr/>
        </p:nvSpPr>
        <p:spPr>
          <a:xfrm>
            <a:off x="3500430" y="3929066"/>
            <a:ext cx="2214578" cy="242889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Peygamber olmasından kaynaklanan</a:t>
            </a:r>
          </a:p>
          <a:p>
            <a:pPr algn="ctr"/>
            <a:r>
              <a:rPr lang="tr-TR" sz="2400" dirty="0" smtClean="0"/>
              <a:t>kendine özgü fiilleri</a:t>
            </a:r>
            <a:endParaRPr lang="tr-TR" sz="2400" dirty="0"/>
          </a:p>
        </p:txBody>
      </p:sp>
      <p:sp>
        <p:nvSpPr>
          <p:cNvPr id="9" name="8 Dikdörtgen"/>
          <p:cNvSpPr/>
          <p:nvPr/>
        </p:nvSpPr>
        <p:spPr>
          <a:xfrm>
            <a:off x="6429388" y="3929066"/>
            <a:ext cx="2214578" cy="242889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Dinî hüküm koyma niteliğindeki fiilleri</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ox(i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ox(i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ox(in)">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animBg="1"/>
      <p:bldP spid="8" grpId="0" animBg="1"/>
      <p:bldP spid="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3500430" y="1643050"/>
            <a:ext cx="5000660" cy="78581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a:t>Kaynak Olma Açısından Sünnet</a:t>
            </a:r>
            <a:endParaRPr lang="tr-TR" sz="2400" dirty="0"/>
          </a:p>
        </p:txBody>
      </p:sp>
      <p:sp>
        <p:nvSpPr>
          <p:cNvPr id="5" name="4 Dikdörtgen"/>
          <p:cNvSpPr/>
          <p:nvPr/>
        </p:nvSpPr>
        <p:spPr>
          <a:xfrm>
            <a:off x="928662" y="571480"/>
            <a:ext cx="2512226" cy="523220"/>
          </a:xfrm>
          <a:prstGeom prst="rect">
            <a:avLst/>
          </a:prstGeom>
        </p:spPr>
        <p:txBody>
          <a:bodyPr wrap="none">
            <a:spAutoFit/>
          </a:bodyPr>
          <a:lstStyle/>
          <a:p>
            <a:r>
              <a:rPr lang="tr-TR" sz="2800" b="1" dirty="0" smtClean="0"/>
              <a:t>4.1. Asli Deliller</a:t>
            </a:r>
            <a:endParaRPr lang="tr-TR" sz="2800" dirty="0"/>
          </a:p>
        </p:txBody>
      </p:sp>
      <p:sp>
        <p:nvSpPr>
          <p:cNvPr id="6" name="5 Dikdörtgen"/>
          <p:cNvSpPr/>
          <p:nvPr/>
        </p:nvSpPr>
        <p:spPr>
          <a:xfrm>
            <a:off x="4071934" y="2643182"/>
            <a:ext cx="3357586" cy="78581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a:t>Teyit edici sünnet</a:t>
            </a:r>
          </a:p>
          <a:p>
            <a:pPr algn="ctr"/>
            <a:r>
              <a:rPr lang="tr-TR" sz="2400" dirty="0"/>
              <a:t>(te’kid)</a:t>
            </a:r>
          </a:p>
        </p:txBody>
      </p:sp>
      <p:sp>
        <p:nvSpPr>
          <p:cNvPr id="8" name="7 Dikdörtgen"/>
          <p:cNvSpPr/>
          <p:nvPr/>
        </p:nvSpPr>
        <p:spPr>
          <a:xfrm>
            <a:off x="3500430" y="3643314"/>
            <a:ext cx="4500594" cy="78581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a:t>Ayetleri açıklayan sünnet</a:t>
            </a:r>
          </a:p>
          <a:p>
            <a:pPr algn="ctr"/>
            <a:r>
              <a:rPr lang="tr-TR" sz="2400" dirty="0"/>
              <a:t>(</a:t>
            </a:r>
            <a:r>
              <a:rPr lang="tr-TR" sz="2400" dirty="0" err="1" smtClean="0"/>
              <a:t>tebyin</a:t>
            </a:r>
            <a:r>
              <a:rPr lang="tr-TR" sz="2400" dirty="0"/>
              <a:t>)</a:t>
            </a:r>
          </a:p>
        </p:txBody>
      </p:sp>
      <p:sp>
        <p:nvSpPr>
          <p:cNvPr id="9" name="8 Dikdörtgen"/>
          <p:cNvSpPr/>
          <p:nvPr/>
        </p:nvSpPr>
        <p:spPr>
          <a:xfrm>
            <a:off x="3143240" y="4572008"/>
            <a:ext cx="5500726" cy="78581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a:t>Sınırlandırıcı sünnet</a:t>
            </a:r>
          </a:p>
          <a:p>
            <a:pPr algn="ctr"/>
            <a:r>
              <a:rPr lang="tr-TR" sz="2400" dirty="0"/>
              <a:t>(takyid-tahsis)</a:t>
            </a:r>
          </a:p>
        </p:txBody>
      </p:sp>
      <p:sp>
        <p:nvSpPr>
          <p:cNvPr id="10" name="9 Dikdörtgen"/>
          <p:cNvSpPr/>
          <p:nvPr/>
        </p:nvSpPr>
        <p:spPr>
          <a:xfrm>
            <a:off x="2857488" y="5572140"/>
            <a:ext cx="6072230" cy="78581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Yeni hüküm getiren sünnet</a:t>
            </a:r>
          </a:p>
          <a:p>
            <a:pPr algn="ctr"/>
            <a:r>
              <a:rPr lang="tr-TR" sz="2400" dirty="0"/>
              <a:t>(teşri-</a:t>
            </a:r>
            <a:r>
              <a:rPr lang="tr-TR" sz="2400" dirty="0" err="1"/>
              <a:t>tedric</a:t>
            </a:r>
            <a:r>
              <a:rPr lang="tr-TR" sz="2400" dirty="0"/>
              <a:t>)</a:t>
            </a:r>
          </a:p>
        </p:txBody>
      </p:sp>
      <p:sp>
        <p:nvSpPr>
          <p:cNvPr id="11" name="10 Dikdörtgen"/>
          <p:cNvSpPr/>
          <p:nvPr/>
        </p:nvSpPr>
        <p:spPr>
          <a:xfrm>
            <a:off x="428596" y="1500174"/>
            <a:ext cx="2714644" cy="500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800" b="1" dirty="0" smtClean="0"/>
              <a:t>4.1.2. Sünnet</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8" grpId="0" animBg="1"/>
      <p:bldP spid="9" grpId="0" animBg="1"/>
      <p:bldP spid="10" grpId="0" animBg="1"/>
      <p:bldP spid="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571472" y="1428736"/>
            <a:ext cx="3143272" cy="442915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Müctehidler, kitap ve sünnet delilini incelemişler ve asıl kaynaklarda</a:t>
            </a:r>
          </a:p>
          <a:p>
            <a:pPr algn="ctr"/>
            <a:r>
              <a:rPr lang="tr-TR" sz="2400" dirty="0" smtClean="0"/>
              <a:t>tavsiye edilen ikinci derece kaynakları tespit etmişler,</a:t>
            </a:r>
          </a:p>
          <a:p>
            <a:pPr algn="ctr"/>
            <a:r>
              <a:rPr lang="tr-TR" sz="2400" dirty="0" smtClean="0"/>
              <a:t>bu kaynaklardan da hüküm çıkarmışlardır. Bunların en önemlileri</a:t>
            </a:r>
          </a:p>
          <a:p>
            <a:pPr algn="ctr"/>
            <a:r>
              <a:rPr lang="tr-TR" sz="2400" dirty="0" smtClean="0"/>
              <a:t>icma’ ve kıyastır.</a:t>
            </a:r>
            <a:endParaRPr lang="tr-TR" sz="2400" dirty="0"/>
          </a:p>
        </p:txBody>
      </p:sp>
      <p:sp>
        <p:nvSpPr>
          <p:cNvPr id="6" name="5 Dikdörtgen"/>
          <p:cNvSpPr/>
          <p:nvPr/>
        </p:nvSpPr>
        <p:spPr>
          <a:xfrm>
            <a:off x="4857752" y="2428868"/>
            <a:ext cx="2928958" cy="342902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Fıkıhta kitap, sünnet, icma’ ve kıyas için en</a:t>
            </a:r>
          </a:p>
          <a:p>
            <a:pPr algn="ctr"/>
            <a:r>
              <a:rPr lang="tr-TR" sz="2400" dirty="0" smtClean="0"/>
              <a:t>önemli dört delil anlamında </a:t>
            </a:r>
            <a:r>
              <a:rPr lang="tr-TR" sz="2400" b="1" dirty="0" smtClean="0">
                <a:solidFill>
                  <a:srgbClr val="FF0000"/>
                </a:solidFill>
              </a:rPr>
              <a:t>edille-i erbaa </a:t>
            </a:r>
            <a:r>
              <a:rPr lang="tr-TR" sz="2400" dirty="0" smtClean="0"/>
              <a:t>kavramı </a:t>
            </a:r>
            <a:r>
              <a:rPr lang="tr-TR" sz="2400" dirty="0" smtClean="0"/>
              <a:t>kullanılmıştır</a:t>
            </a:r>
            <a:r>
              <a:rPr lang="tr-TR" sz="2400" dirty="0" smtClean="0"/>
              <a:t>.</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857224" y="571480"/>
            <a:ext cx="2648354" cy="523220"/>
          </a:xfrm>
          <a:prstGeom prst="rect">
            <a:avLst/>
          </a:prstGeom>
        </p:spPr>
        <p:txBody>
          <a:bodyPr wrap="none">
            <a:spAutoFit/>
          </a:bodyPr>
          <a:lstStyle/>
          <a:p>
            <a:r>
              <a:rPr lang="tr-TR" sz="2800" b="1" dirty="0" smtClean="0"/>
              <a:t>4.2. Fer’î Deliller</a:t>
            </a:r>
            <a:endParaRPr lang="tr-TR" sz="2800" dirty="0"/>
          </a:p>
        </p:txBody>
      </p:sp>
      <p:sp>
        <p:nvSpPr>
          <p:cNvPr id="6" name="5 Dikdörtgen"/>
          <p:cNvSpPr/>
          <p:nvPr/>
        </p:nvSpPr>
        <p:spPr>
          <a:xfrm>
            <a:off x="214282" y="3357562"/>
            <a:ext cx="2786082" cy="300039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Sözlükte </a:t>
            </a:r>
            <a:r>
              <a:rPr lang="tr-TR" sz="2400" dirty="0" smtClean="0"/>
              <a:t>icma</a:t>
            </a:r>
            <a:r>
              <a:rPr lang="tr-TR" sz="2400" b="1" dirty="0" smtClean="0"/>
              <a:t>, </a:t>
            </a:r>
            <a:r>
              <a:rPr lang="tr-TR" sz="2400" dirty="0" smtClean="0"/>
              <a:t>bir </a:t>
            </a:r>
            <a:r>
              <a:rPr lang="tr-TR" sz="2400" dirty="0" smtClean="0"/>
              <a:t>işi yapmaya kesin kararlı olmak, azmetmek</a:t>
            </a:r>
          </a:p>
          <a:p>
            <a:pPr algn="ctr"/>
            <a:r>
              <a:rPr lang="tr-TR" sz="2400" dirty="0" smtClean="0"/>
              <a:t>ve görüş birliği etmek gibi anlamlara gelmektedir.</a:t>
            </a:r>
            <a:endParaRPr lang="tr-TR" sz="2400" dirty="0"/>
          </a:p>
        </p:txBody>
      </p:sp>
      <p:sp>
        <p:nvSpPr>
          <p:cNvPr id="7" name="6 Dikdörtgen"/>
          <p:cNvSpPr/>
          <p:nvPr/>
        </p:nvSpPr>
        <p:spPr>
          <a:xfrm>
            <a:off x="4572000" y="2928934"/>
            <a:ext cx="3786214" cy="342902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Hz</a:t>
            </a:r>
            <a:r>
              <a:rPr lang="tr-TR" sz="2400" dirty="0"/>
              <a:t>. Peygamber’in (s.a.v.) vefatından sonra</a:t>
            </a:r>
          </a:p>
          <a:p>
            <a:pPr algn="ctr"/>
            <a:r>
              <a:rPr lang="tr-TR" sz="2400" dirty="0"/>
              <a:t>aynı dönemde yaşayan müçtehitlerin dinî bir konunun</a:t>
            </a:r>
          </a:p>
          <a:p>
            <a:pPr algn="ctr"/>
            <a:r>
              <a:rPr lang="tr-TR" sz="2400" dirty="0"/>
              <a:t>hükmü hakkında görüş birliği içinde olmalarıdır.</a:t>
            </a:r>
          </a:p>
        </p:txBody>
      </p:sp>
      <p:sp>
        <p:nvSpPr>
          <p:cNvPr id="8" name="7 Metin kutusu"/>
          <p:cNvSpPr txBox="1"/>
          <p:nvPr/>
        </p:nvSpPr>
        <p:spPr>
          <a:xfrm>
            <a:off x="642910" y="1571612"/>
            <a:ext cx="2428892" cy="523220"/>
          </a:xfrm>
          <a:prstGeom prst="rect">
            <a:avLst/>
          </a:prstGeom>
          <a:noFill/>
        </p:spPr>
        <p:txBody>
          <a:bodyPr wrap="square" rtlCol="0">
            <a:spAutoFit/>
          </a:bodyPr>
          <a:lstStyle/>
          <a:p>
            <a:r>
              <a:rPr lang="tr-TR" sz="2800" b="1" dirty="0" smtClean="0"/>
              <a:t>4.2.1. </a:t>
            </a:r>
            <a:r>
              <a:rPr lang="tr-TR" sz="2800" b="1" dirty="0" smtClean="0"/>
              <a:t>İcma</a:t>
            </a:r>
            <a:endParaRPr lang="tr-TR" sz="2800" b="1" dirty="0"/>
          </a:p>
        </p:txBody>
      </p:sp>
      <p:sp>
        <p:nvSpPr>
          <p:cNvPr id="9" name="8 Dikdörtgen"/>
          <p:cNvSpPr/>
          <p:nvPr/>
        </p:nvSpPr>
        <p:spPr>
          <a:xfrm>
            <a:off x="428596" y="2428868"/>
            <a:ext cx="2428892" cy="500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Sözlükte</a:t>
            </a:r>
            <a:endParaRPr lang="tr-TR" sz="2400" dirty="0"/>
          </a:p>
        </p:txBody>
      </p:sp>
      <p:sp>
        <p:nvSpPr>
          <p:cNvPr id="10" name="9 Dikdörtgen"/>
          <p:cNvSpPr/>
          <p:nvPr/>
        </p:nvSpPr>
        <p:spPr>
          <a:xfrm>
            <a:off x="5000628" y="2000240"/>
            <a:ext cx="2428892" cy="500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Terim olarak</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642910" y="571480"/>
            <a:ext cx="4509320" cy="523220"/>
          </a:xfrm>
          <a:prstGeom prst="rect">
            <a:avLst/>
          </a:prstGeom>
        </p:spPr>
        <p:txBody>
          <a:bodyPr wrap="square">
            <a:spAutoFit/>
          </a:bodyPr>
          <a:lstStyle/>
          <a:p>
            <a:pPr>
              <a:spcAft>
                <a:spcPts val="600"/>
              </a:spcAft>
            </a:pPr>
            <a:r>
              <a:rPr lang="tr-TR" sz="2800" b="1" dirty="0" smtClean="0"/>
              <a:t>1.1. Ehliyetin Şartları</a:t>
            </a:r>
          </a:p>
        </p:txBody>
      </p:sp>
      <p:sp>
        <p:nvSpPr>
          <p:cNvPr id="5" name="4 Dikdörtgen"/>
          <p:cNvSpPr/>
          <p:nvPr/>
        </p:nvSpPr>
        <p:spPr>
          <a:xfrm>
            <a:off x="357158" y="2000240"/>
            <a:ext cx="2428892" cy="385765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Kişinin ehliyetli ve sorumlu olması için bazı şartları taşıması</a:t>
            </a:r>
          </a:p>
          <a:p>
            <a:pPr algn="ctr"/>
            <a:r>
              <a:rPr lang="tr-TR" sz="2400" dirty="0" smtClean="0"/>
              <a:t>gerekir. Bunlar </a:t>
            </a:r>
            <a:endParaRPr lang="tr-TR" sz="2400" dirty="0"/>
          </a:p>
        </p:txBody>
      </p:sp>
      <p:sp>
        <p:nvSpPr>
          <p:cNvPr id="6" name="5 Dikdörtgen"/>
          <p:cNvSpPr/>
          <p:nvPr/>
        </p:nvSpPr>
        <p:spPr>
          <a:xfrm>
            <a:off x="3214678" y="2000240"/>
            <a:ext cx="2643206"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Akıl,</a:t>
            </a:r>
            <a:endParaRPr lang="tr-TR" sz="2400" dirty="0"/>
          </a:p>
        </p:txBody>
      </p:sp>
      <p:sp>
        <p:nvSpPr>
          <p:cNvPr id="7" name="6 Dikdörtgen"/>
          <p:cNvSpPr/>
          <p:nvPr/>
        </p:nvSpPr>
        <p:spPr>
          <a:xfrm>
            <a:off x="3214678" y="3429000"/>
            <a:ext cx="3786214"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Müslüman olmak</a:t>
            </a:r>
            <a:endParaRPr lang="tr-TR" sz="2400" dirty="0"/>
          </a:p>
        </p:txBody>
      </p:sp>
      <p:sp>
        <p:nvSpPr>
          <p:cNvPr id="8" name="7 Dikdörtgen"/>
          <p:cNvSpPr/>
          <p:nvPr/>
        </p:nvSpPr>
        <p:spPr>
          <a:xfrm>
            <a:off x="3214678" y="4929198"/>
            <a:ext cx="5000660" cy="92869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a:t>ergenlik çağına ulaşmış </a:t>
            </a:r>
            <a:r>
              <a:rPr lang="tr-TR" sz="2400" dirty="0" smtClean="0"/>
              <a:t>olmak</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785786" y="1571612"/>
            <a:ext cx="1819729" cy="523220"/>
          </a:xfrm>
          <a:prstGeom prst="rect">
            <a:avLst/>
          </a:prstGeom>
        </p:spPr>
        <p:txBody>
          <a:bodyPr wrap="none">
            <a:spAutoFit/>
          </a:bodyPr>
          <a:lstStyle/>
          <a:p>
            <a:r>
              <a:rPr lang="tr-TR" sz="2800" b="1" dirty="0" smtClean="0"/>
              <a:t>4.2.1. İcma</a:t>
            </a:r>
            <a:endParaRPr lang="tr-TR" sz="2800" b="1" dirty="0"/>
          </a:p>
        </p:txBody>
      </p:sp>
      <p:sp>
        <p:nvSpPr>
          <p:cNvPr id="6" name="5 Dikdörtgen"/>
          <p:cNvSpPr/>
          <p:nvPr/>
        </p:nvSpPr>
        <p:spPr>
          <a:xfrm>
            <a:off x="500034" y="3429000"/>
            <a:ext cx="7786742" cy="292895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sz="2400" dirty="0" smtClean="0"/>
          </a:p>
          <a:p>
            <a:endParaRPr lang="tr-TR" sz="2400" dirty="0" smtClean="0"/>
          </a:p>
          <a:p>
            <a:endParaRPr lang="tr-TR" sz="2400" dirty="0" smtClean="0"/>
          </a:p>
          <a:p>
            <a:r>
              <a:rPr lang="tr-TR" sz="2400" dirty="0" smtClean="0"/>
              <a:t>Hz</a:t>
            </a:r>
            <a:r>
              <a:rPr lang="tr-TR" sz="2400" dirty="0" smtClean="0"/>
              <a:t>. Peygamber (s.a.v) </a:t>
            </a:r>
            <a:r>
              <a:rPr lang="tr-TR" sz="2400" dirty="0" smtClean="0"/>
              <a:t>döneminde icmanın </a:t>
            </a:r>
            <a:r>
              <a:rPr lang="tr-TR" sz="2400" dirty="0" smtClean="0"/>
              <a:t>varlığından </a:t>
            </a:r>
            <a:r>
              <a:rPr lang="tr-TR" sz="2400" dirty="0" smtClean="0"/>
              <a:t>söz edilemez.</a:t>
            </a:r>
          </a:p>
          <a:p>
            <a:r>
              <a:rPr lang="tr-TR" sz="2400" dirty="0" smtClean="0"/>
              <a:t>Neden?</a:t>
            </a:r>
          </a:p>
          <a:p>
            <a:r>
              <a:rPr lang="tr-TR" sz="2400" dirty="0" smtClean="0"/>
              <a:t>………………………………………………………………………………………………………………………………………………………………………………………………………………………………………………………………………………………………………………………………………………………………………………………………</a:t>
            </a:r>
          </a:p>
          <a:p>
            <a:endParaRPr lang="tr-TR" dirty="0" smtClean="0"/>
          </a:p>
          <a:p>
            <a:endParaRPr lang="tr-TR" dirty="0" smtClean="0"/>
          </a:p>
          <a:p>
            <a:endParaRPr lang="tr-TR" dirty="0" smtClean="0"/>
          </a:p>
          <a:p>
            <a:endParaRPr lang="tr-TR" dirty="0" smtClean="0"/>
          </a:p>
          <a:p>
            <a:endParaRPr lang="tr-TR" dirty="0"/>
          </a:p>
        </p:txBody>
      </p:sp>
      <p:sp>
        <p:nvSpPr>
          <p:cNvPr id="7" name="6 Dikdörtgen"/>
          <p:cNvSpPr/>
          <p:nvPr/>
        </p:nvSpPr>
        <p:spPr>
          <a:xfrm>
            <a:off x="642910" y="2357430"/>
            <a:ext cx="2571768" cy="57150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b="1" dirty="0" smtClean="0"/>
              <a:t>BULALIM</a:t>
            </a:r>
            <a:endParaRPr lang="tr-TR"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928662"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642910" y="2285992"/>
            <a:ext cx="7858180" cy="71438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t>İcma</a:t>
            </a:r>
            <a:endParaRPr lang="tr-TR" sz="2400" dirty="0"/>
          </a:p>
        </p:txBody>
      </p:sp>
      <p:sp>
        <p:nvSpPr>
          <p:cNvPr id="6" name="5 Aşağı Ok"/>
          <p:cNvSpPr/>
          <p:nvPr/>
        </p:nvSpPr>
        <p:spPr>
          <a:xfrm>
            <a:off x="1714480" y="3000372"/>
            <a:ext cx="428628" cy="714380"/>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p>
        </p:txBody>
      </p:sp>
      <p:sp>
        <p:nvSpPr>
          <p:cNvPr id="7" name="6 Dikdörtgen"/>
          <p:cNvSpPr/>
          <p:nvPr/>
        </p:nvSpPr>
        <p:spPr>
          <a:xfrm>
            <a:off x="357158" y="3714752"/>
            <a:ext cx="3429024" cy="264320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smtClean="0">
                <a:solidFill>
                  <a:srgbClr val="FF0000"/>
                </a:solidFill>
              </a:rPr>
              <a:t>Sarih icma</a:t>
            </a:r>
            <a:r>
              <a:rPr lang="tr-TR" sz="2400" dirty="0" smtClean="0"/>
              <a:t>,</a:t>
            </a:r>
          </a:p>
          <a:p>
            <a:pPr algn="ctr"/>
            <a:r>
              <a:rPr lang="tr-TR" sz="2400" dirty="0" smtClean="0"/>
              <a:t> bütün fıkıh bilginlerinin açıkça görüş bildirerek bir</a:t>
            </a:r>
          </a:p>
          <a:p>
            <a:pPr algn="ctr"/>
            <a:r>
              <a:rPr lang="tr-TR" sz="2400" dirty="0" smtClean="0"/>
              <a:t>konu üzerinde görüş birliğine varmalarıyla gerçekleşir.</a:t>
            </a:r>
            <a:endParaRPr lang="tr-TR" sz="2400" dirty="0"/>
          </a:p>
        </p:txBody>
      </p:sp>
      <p:sp>
        <p:nvSpPr>
          <p:cNvPr id="8" name="7 Aşağı Ok"/>
          <p:cNvSpPr/>
          <p:nvPr/>
        </p:nvSpPr>
        <p:spPr>
          <a:xfrm>
            <a:off x="6357950" y="3000372"/>
            <a:ext cx="357190" cy="214314"/>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p>
        </p:txBody>
      </p:sp>
      <p:sp>
        <p:nvSpPr>
          <p:cNvPr id="9" name="8 Dikdörtgen"/>
          <p:cNvSpPr/>
          <p:nvPr/>
        </p:nvSpPr>
        <p:spPr>
          <a:xfrm>
            <a:off x="5000628" y="3214686"/>
            <a:ext cx="3429024" cy="314327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dirty="0">
                <a:solidFill>
                  <a:srgbClr val="FF0000"/>
                </a:solidFill>
              </a:rPr>
              <a:t>Sükûti </a:t>
            </a:r>
            <a:r>
              <a:rPr lang="tr-TR" sz="2400" dirty="0" smtClean="0">
                <a:solidFill>
                  <a:srgbClr val="FF0000"/>
                </a:solidFill>
              </a:rPr>
              <a:t>icma</a:t>
            </a:r>
            <a:r>
              <a:rPr lang="tr-TR" sz="2400" dirty="0" smtClean="0"/>
              <a:t>,</a:t>
            </a:r>
          </a:p>
          <a:p>
            <a:pPr algn="ctr"/>
            <a:r>
              <a:rPr lang="tr-TR" sz="2400" dirty="0" smtClean="0"/>
              <a:t> </a:t>
            </a:r>
            <a:r>
              <a:rPr lang="tr-TR" sz="2400" dirty="0"/>
              <a:t>açıklanan ortak bir görüşe,</a:t>
            </a:r>
          </a:p>
          <a:p>
            <a:pPr algn="ctr"/>
            <a:r>
              <a:rPr lang="tr-TR" sz="2400" dirty="0"/>
              <a:t>diğer bilginlerin karşı çıkmamaları ve dolaylı</a:t>
            </a:r>
          </a:p>
          <a:p>
            <a:pPr algn="ctr"/>
            <a:r>
              <a:rPr lang="tr-TR" sz="2400" dirty="0"/>
              <a:t>yönden o görüşü kabul etmiş sayılmaları</a:t>
            </a:r>
          </a:p>
          <a:p>
            <a:pPr algn="ctr"/>
            <a:r>
              <a:rPr lang="tr-TR" sz="2400" dirty="0"/>
              <a:t>ile gerçekleşir</a:t>
            </a:r>
          </a:p>
        </p:txBody>
      </p:sp>
      <p:sp>
        <p:nvSpPr>
          <p:cNvPr id="10" name="9 Dikdörtgen"/>
          <p:cNvSpPr/>
          <p:nvPr/>
        </p:nvSpPr>
        <p:spPr>
          <a:xfrm>
            <a:off x="785786" y="1571612"/>
            <a:ext cx="1819729" cy="523220"/>
          </a:xfrm>
          <a:prstGeom prst="rect">
            <a:avLst/>
          </a:prstGeom>
        </p:spPr>
        <p:txBody>
          <a:bodyPr wrap="none">
            <a:spAutoFit/>
          </a:bodyPr>
          <a:lstStyle/>
          <a:p>
            <a:r>
              <a:rPr lang="tr-TR" sz="2800" b="1" dirty="0" smtClean="0"/>
              <a:t>4.2.1. İcma</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randombar(horizontal)">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5" name="4 Dikdörtgen"/>
          <p:cNvSpPr/>
          <p:nvPr/>
        </p:nvSpPr>
        <p:spPr>
          <a:xfrm>
            <a:off x="714348" y="571480"/>
            <a:ext cx="2648354" cy="523220"/>
          </a:xfrm>
          <a:prstGeom prst="rect">
            <a:avLst/>
          </a:prstGeom>
        </p:spPr>
        <p:txBody>
          <a:bodyPr wrap="none">
            <a:spAutoFit/>
          </a:bodyPr>
          <a:lstStyle/>
          <a:p>
            <a:r>
              <a:rPr lang="tr-TR" sz="2800" b="1" dirty="0" smtClean="0"/>
              <a:t>4.2. Fer’î Deliller</a:t>
            </a:r>
            <a:endParaRPr lang="tr-TR" sz="2800" dirty="0"/>
          </a:p>
        </p:txBody>
      </p:sp>
      <p:sp>
        <p:nvSpPr>
          <p:cNvPr id="6" name="5 Dikdörtgen"/>
          <p:cNvSpPr/>
          <p:nvPr/>
        </p:nvSpPr>
        <p:spPr>
          <a:xfrm>
            <a:off x="642910" y="1571612"/>
            <a:ext cx="1819729" cy="523220"/>
          </a:xfrm>
          <a:prstGeom prst="rect">
            <a:avLst/>
          </a:prstGeom>
        </p:spPr>
        <p:txBody>
          <a:bodyPr wrap="none">
            <a:spAutoFit/>
          </a:bodyPr>
          <a:lstStyle/>
          <a:p>
            <a:r>
              <a:rPr lang="tr-TR" sz="2800" b="1" dirty="0" smtClean="0"/>
              <a:t>4.2.1. İcma</a:t>
            </a:r>
            <a:endParaRPr lang="tr-TR" sz="2800" b="1" dirty="0"/>
          </a:p>
        </p:txBody>
      </p:sp>
      <p:sp>
        <p:nvSpPr>
          <p:cNvPr id="7" name="6 Dikdörtgen"/>
          <p:cNvSpPr/>
          <p:nvPr/>
        </p:nvSpPr>
        <p:spPr>
          <a:xfrm>
            <a:off x="642910" y="2428868"/>
            <a:ext cx="8072494" cy="392909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p>
        </p:txBody>
      </p:sp>
      <p:sp>
        <p:nvSpPr>
          <p:cNvPr id="8" name="7 Metin kutusu"/>
          <p:cNvSpPr txBox="1"/>
          <p:nvPr/>
        </p:nvSpPr>
        <p:spPr>
          <a:xfrm>
            <a:off x="928662" y="3143248"/>
            <a:ext cx="3286148" cy="2585323"/>
          </a:xfrm>
          <a:prstGeom prst="rect">
            <a:avLst/>
          </a:prstGeom>
          <a:noFill/>
        </p:spPr>
        <p:txBody>
          <a:bodyPr wrap="square" rtlCol="0">
            <a:spAutoFit/>
          </a:bodyPr>
          <a:lstStyle/>
          <a:p>
            <a:r>
              <a:rPr lang="tr-TR" b="1" dirty="0" smtClean="0"/>
              <a:t>Sarih icmaya örnekler veriniz.</a:t>
            </a:r>
          </a:p>
          <a:p>
            <a:r>
              <a:rPr lang="tr-TR" dirty="0" smtClean="0"/>
              <a:t>…………………………………………………</a:t>
            </a:r>
          </a:p>
          <a:p>
            <a:r>
              <a:rPr lang="tr-TR" dirty="0" smtClean="0"/>
              <a:t>…………………………………………………</a:t>
            </a:r>
          </a:p>
          <a:p>
            <a:r>
              <a:rPr lang="tr-TR" dirty="0" smtClean="0"/>
              <a:t>…………………………………………………</a:t>
            </a:r>
          </a:p>
          <a:p>
            <a:r>
              <a:rPr lang="tr-TR" dirty="0" smtClean="0"/>
              <a:t>…………………………………………………</a:t>
            </a:r>
          </a:p>
          <a:p>
            <a:r>
              <a:rPr lang="tr-TR" dirty="0" smtClean="0"/>
              <a:t>…………………………………………………</a:t>
            </a:r>
          </a:p>
          <a:p>
            <a:r>
              <a:rPr lang="tr-TR" dirty="0" smtClean="0"/>
              <a:t>……………………………………………......</a:t>
            </a:r>
          </a:p>
          <a:p>
            <a:r>
              <a:rPr lang="tr-TR" dirty="0" smtClean="0"/>
              <a:t>………………………………………………………………………………………………......</a:t>
            </a:r>
            <a:endParaRPr lang="tr-TR" dirty="0"/>
          </a:p>
        </p:txBody>
      </p:sp>
      <p:sp>
        <p:nvSpPr>
          <p:cNvPr id="9" name="8 Metin kutusu"/>
          <p:cNvSpPr txBox="1"/>
          <p:nvPr/>
        </p:nvSpPr>
        <p:spPr>
          <a:xfrm>
            <a:off x="4786314" y="3143248"/>
            <a:ext cx="3214710" cy="2585323"/>
          </a:xfrm>
          <a:prstGeom prst="rect">
            <a:avLst/>
          </a:prstGeom>
          <a:noFill/>
        </p:spPr>
        <p:txBody>
          <a:bodyPr wrap="square" rtlCol="0">
            <a:spAutoFit/>
          </a:bodyPr>
          <a:lstStyle/>
          <a:p>
            <a:r>
              <a:rPr lang="tr-TR" b="1" dirty="0" smtClean="0"/>
              <a:t>Sükûti icmaya örnekler veriniz.</a:t>
            </a:r>
          </a:p>
          <a:p>
            <a:r>
              <a:rPr lang="tr-TR" dirty="0" smtClean="0"/>
              <a:t>…………………………………………………</a:t>
            </a:r>
          </a:p>
          <a:p>
            <a:r>
              <a:rPr lang="tr-TR" dirty="0" smtClean="0"/>
              <a:t>…………………………………………………</a:t>
            </a:r>
          </a:p>
          <a:p>
            <a:r>
              <a:rPr lang="tr-TR" dirty="0" smtClean="0"/>
              <a:t>…………………………………………………</a:t>
            </a:r>
          </a:p>
          <a:p>
            <a:r>
              <a:rPr lang="tr-TR" dirty="0" smtClean="0"/>
              <a:t>……………………………………………………………………………………………………………………………………………………………………………………………………………………………………………………………</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928662" y="571480"/>
            <a:ext cx="2648354" cy="523220"/>
          </a:xfrm>
          <a:prstGeom prst="rect">
            <a:avLst/>
          </a:prstGeom>
        </p:spPr>
        <p:txBody>
          <a:bodyPr wrap="none">
            <a:spAutoFit/>
          </a:bodyPr>
          <a:lstStyle/>
          <a:p>
            <a:r>
              <a:rPr lang="tr-TR" sz="2800" b="1" dirty="0" smtClean="0"/>
              <a:t>4.2. Fer’î Deliller</a:t>
            </a:r>
            <a:endParaRPr lang="tr-TR" sz="2800" dirty="0"/>
          </a:p>
        </p:txBody>
      </p:sp>
      <p:sp>
        <p:nvSpPr>
          <p:cNvPr id="6" name="5 Dikdörtgen"/>
          <p:cNvSpPr/>
          <p:nvPr/>
        </p:nvSpPr>
        <p:spPr>
          <a:xfrm>
            <a:off x="428596" y="3429000"/>
            <a:ext cx="2571768" cy="292895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smtClean="0"/>
              <a:t>Bir </a:t>
            </a:r>
            <a:r>
              <a:rPr lang="tr-TR" sz="2400" dirty="0" smtClean="0"/>
              <a:t>şeyi bir başka şeyle ölçmek, takdir</a:t>
            </a:r>
          </a:p>
          <a:p>
            <a:pPr algn="ctr"/>
            <a:r>
              <a:rPr lang="tr-TR" sz="2400" dirty="0" smtClean="0"/>
              <a:t>etmek ve iki şeyi birbirine eşitlemek gibi anlamlara gelmektedir</a:t>
            </a:r>
            <a:endParaRPr lang="tr-TR" sz="2400" dirty="0"/>
          </a:p>
        </p:txBody>
      </p:sp>
      <p:sp>
        <p:nvSpPr>
          <p:cNvPr id="7" name="6 Dikdörtgen"/>
          <p:cNvSpPr/>
          <p:nvPr/>
        </p:nvSpPr>
        <p:spPr>
          <a:xfrm>
            <a:off x="3786182" y="2928934"/>
            <a:ext cx="4857784" cy="342902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a:t>Terim olarak kıyas; kitap ve sünnette</a:t>
            </a:r>
          </a:p>
          <a:p>
            <a:pPr algn="ctr"/>
            <a:r>
              <a:rPr lang="tr-TR" sz="2400" dirty="0"/>
              <a:t>hükmü açıkça bulunmayan meseleye, </a:t>
            </a:r>
            <a:r>
              <a:rPr lang="tr-TR" sz="2400" dirty="0" smtClean="0"/>
              <a:t>aralarındaki benzerlik </a:t>
            </a:r>
            <a:r>
              <a:rPr lang="tr-TR" sz="2400" dirty="0"/>
              <a:t>sebebiyle bu kaynaklardan birinde </a:t>
            </a:r>
            <a:r>
              <a:rPr lang="tr-TR" sz="2400" dirty="0" smtClean="0"/>
              <a:t>yer alan </a:t>
            </a:r>
            <a:r>
              <a:rPr lang="tr-TR" sz="2400" dirty="0"/>
              <a:t>meselenin hükmünü vermektir.</a:t>
            </a:r>
          </a:p>
        </p:txBody>
      </p:sp>
      <p:sp>
        <p:nvSpPr>
          <p:cNvPr id="8" name="7 Metin kutusu"/>
          <p:cNvSpPr txBox="1"/>
          <p:nvPr/>
        </p:nvSpPr>
        <p:spPr>
          <a:xfrm>
            <a:off x="571472" y="1571612"/>
            <a:ext cx="3214710" cy="523220"/>
          </a:xfrm>
          <a:prstGeom prst="rect">
            <a:avLst/>
          </a:prstGeom>
          <a:noFill/>
        </p:spPr>
        <p:txBody>
          <a:bodyPr wrap="square" rtlCol="0">
            <a:spAutoFit/>
          </a:bodyPr>
          <a:lstStyle/>
          <a:p>
            <a:r>
              <a:rPr lang="tr-TR" sz="2800" b="1" dirty="0" smtClean="0"/>
              <a:t>4.2.2. Kıyas</a:t>
            </a:r>
            <a:endParaRPr lang="tr-TR" sz="2800" b="1" dirty="0"/>
          </a:p>
        </p:txBody>
      </p:sp>
      <p:sp>
        <p:nvSpPr>
          <p:cNvPr id="9" name="8 Dikdörtgen"/>
          <p:cNvSpPr/>
          <p:nvPr/>
        </p:nvSpPr>
        <p:spPr>
          <a:xfrm>
            <a:off x="642910" y="2428868"/>
            <a:ext cx="2071702"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smtClean="0"/>
              <a:t>Sözlükte</a:t>
            </a:r>
            <a:endParaRPr lang="tr-TR" sz="2400" dirty="0"/>
          </a:p>
        </p:txBody>
      </p:sp>
      <p:sp>
        <p:nvSpPr>
          <p:cNvPr id="10" name="9 Dikdörtgen"/>
          <p:cNvSpPr/>
          <p:nvPr/>
        </p:nvSpPr>
        <p:spPr>
          <a:xfrm>
            <a:off x="4429124" y="1928802"/>
            <a:ext cx="2143140"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smtClean="0"/>
              <a:t>Terim olarak</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p:bldP spid="9" grpId="0" animBg="1"/>
      <p:bldP spid="1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928662" y="571480"/>
            <a:ext cx="2648354" cy="523220"/>
          </a:xfrm>
          <a:prstGeom prst="rect">
            <a:avLst/>
          </a:prstGeom>
        </p:spPr>
        <p:txBody>
          <a:bodyPr wrap="none">
            <a:spAutoFit/>
          </a:bodyPr>
          <a:lstStyle/>
          <a:p>
            <a:r>
              <a:rPr lang="tr-TR" sz="2800" b="1" dirty="0" smtClean="0"/>
              <a:t>4.2. Fer’î Deliller</a:t>
            </a:r>
            <a:endParaRPr lang="tr-TR" sz="2800" dirty="0"/>
          </a:p>
        </p:txBody>
      </p:sp>
      <p:sp>
        <p:nvSpPr>
          <p:cNvPr id="7" name="6 Dikdörtgen"/>
          <p:cNvSpPr/>
          <p:nvPr/>
        </p:nvSpPr>
        <p:spPr>
          <a:xfrm>
            <a:off x="2928926" y="1500174"/>
            <a:ext cx="6000792" cy="48577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tr-TR" sz="2400" b="1" dirty="0" smtClean="0">
                <a:solidFill>
                  <a:srgbClr val="FF0000"/>
                </a:solidFill>
              </a:rPr>
              <a:t>Kıyas yapabilmek için şu dört unsurun bulunması gerekmektedir:</a:t>
            </a:r>
          </a:p>
          <a:p>
            <a:r>
              <a:rPr lang="tr-TR" sz="2400" b="1" dirty="0" smtClean="0">
                <a:solidFill>
                  <a:srgbClr val="FF0000"/>
                </a:solidFill>
              </a:rPr>
              <a:t>Asıl</a:t>
            </a:r>
            <a:r>
              <a:rPr lang="tr-TR" sz="2400" b="1" dirty="0" smtClean="0">
                <a:solidFill>
                  <a:srgbClr val="FF0000"/>
                </a:solidFill>
              </a:rPr>
              <a:t>, fer’, aslın hükmü ve illet.</a:t>
            </a:r>
          </a:p>
          <a:p>
            <a:r>
              <a:rPr lang="tr-TR" sz="2400" dirty="0" smtClean="0">
                <a:solidFill>
                  <a:srgbClr val="FF0000"/>
                </a:solidFill>
              </a:rPr>
              <a:t>Asıl</a:t>
            </a:r>
            <a:r>
              <a:rPr lang="tr-TR" sz="2400" dirty="0" smtClean="0"/>
              <a:t>, hükmü nasla belirlenmiş olan ve kendisine kıyas yapılacak meseledir.</a:t>
            </a:r>
          </a:p>
          <a:p>
            <a:r>
              <a:rPr lang="tr-TR" sz="2400" dirty="0" smtClean="0">
                <a:solidFill>
                  <a:srgbClr val="FF0000"/>
                </a:solidFill>
              </a:rPr>
              <a:t>Fer’</a:t>
            </a:r>
            <a:r>
              <a:rPr lang="tr-TR" sz="2400" dirty="0" smtClean="0"/>
              <a:t>, nasslarda hakkında hüküm bulunmayan ve bulunana kıyas edilecek meseledir.</a:t>
            </a:r>
          </a:p>
          <a:p>
            <a:r>
              <a:rPr lang="tr-TR" sz="2400" dirty="0" smtClean="0">
                <a:solidFill>
                  <a:srgbClr val="FF0000"/>
                </a:solidFill>
              </a:rPr>
              <a:t>Aslın hükmü</a:t>
            </a:r>
            <a:r>
              <a:rPr lang="tr-TR" sz="2400" dirty="0" smtClean="0">
                <a:solidFill>
                  <a:schemeClr val="tx1"/>
                </a:solidFill>
              </a:rPr>
              <a:t>,</a:t>
            </a:r>
            <a:r>
              <a:rPr lang="tr-TR" sz="2400" dirty="0" smtClean="0"/>
              <a:t> kaynaklarda yer alan ilk hükmün taşıdığı helallik, haramlık, vaciplik gibi hükümlerdir.</a:t>
            </a:r>
          </a:p>
          <a:p>
            <a:r>
              <a:rPr lang="tr-TR" sz="2400" dirty="0" smtClean="0">
                <a:solidFill>
                  <a:srgbClr val="FF0000"/>
                </a:solidFill>
              </a:rPr>
              <a:t>İllet</a:t>
            </a:r>
            <a:r>
              <a:rPr lang="tr-TR" sz="2400" dirty="0" smtClean="0"/>
              <a:t>, asıl ile fer’ arasındaki benzerliği sağlayan ve kıyas yapılmasına imkân veren </a:t>
            </a:r>
            <a:r>
              <a:rPr lang="tr-TR" sz="2400" dirty="0" smtClean="0"/>
              <a:t>ortak niteliktir</a:t>
            </a:r>
            <a:r>
              <a:rPr lang="tr-TR" sz="2400" dirty="0" smtClean="0"/>
              <a:t>.</a:t>
            </a:r>
            <a:endParaRPr lang="tr-TR" sz="2400" dirty="0"/>
          </a:p>
        </p:txBody>
      </p:sp>
      <p:sp>
        <p:nvSpPr>
          <p:cNvPr id="8" name="7 Metin kutusu"/>
          <p:cNvSpPr txBox="1"/>
          <p:nvPr/>
        </p:nvSpPr>
        <p:spPr>
          <a:xfrm>
            <a:off x="571472" y="1571612"/>
            <a:ext cx="3214710" cy="523220"/>
          </a:xfrm>
          <a:prstGeom prst="rect">
            <a:avLst/>
          </a:prstGeom>
          <a:noFill/>
        </p:spPr>
        <p:txBody>
          <a:bodyPr wrap="square" rtlCol="0">
            <a:spAutoFit/>
          </a:bodyPr>
          <a:lstStyle/>
          <a:p>
            <a:r>
              <a:rPr lang="tr-TR" sz="2800" b="1" dirty="0" smtClean="0"/>
              <a:t>4.2.2. Kıyas</a:t>
            </a:r>
            <a:endParaRPr lang="tr-TR" sz="2800" b="1" dirty="0"/>
          </a:p>
        </p:txBody>
      </p:sp>
      <p:sp>
        <p:nvSpPr>
          <p:cNvPr id="11" name="10 Dikdörtgen"/>
          <p:cNvSpPr/>
          <p:nvPr/>
        </p:nvSpPr>
        <p:spPr>
          <a:xfrm>
            <a:off x="500034" y="2928934"/>
            <a:ext cx="2286016" cy="92869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b="1" dirty="0" smtClean="0"/>
              <a:t>BİLGİ NOTU</a:t>
            </a:r>
            <a:endParaRPr lang="tr-TR"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Metin kutusu"/>
          <p:cNvSpPr txBox="1"/>
          <p:nvPr/>
        </p:nvSpPr>
        <p:spPr>
          <a:xfrm>
            <a:off x="571472" y="1571612"/>
            <a:ext cx="3214710" cy="523220"/>
          </a:xfrm>
          <a:prstGeom prst="rect">
            <a:avLst/>
          </a:prstGeom>
          <a:noFill/>
        </p:spPr>
        <p:txBody>
          <a:bodyPr wrap="square" rtlCol="0">
            <a:spAutoFit/>
          </a:bodyPr>
          <a:lstStyle/>
          <a:p>
            <a:r>
              <a:rPr lang="tr-TR" sz="2800" b="1" dirty="0" smtClean="0"/>
              <a:t>4.2.2. Kıyas</a:t>
            </a:r>
            <a:endParaRPr lang="tr-TR" sz="2800" b="1" dirty="0"/>
          </a:p>
        </p:txBody>
      </p:sp>
      <p:sp>
        <p:nvSpPr>
          <p:cNvPr id="6" name="5 Dikdörtgen"/>
          <p:cNvSpPr/>
          <p:nvPr/>
        </p:nvSpPr>
        <p:spPr>
          <a:xfrm>
            <a:off x="5000628" y="1428736"/>
            <a:ext cx="2071702"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smtClean="0"/>
              <a:t>ÖĞRENELİM</a:t>
            </a:r>
            <a:endParaRPr lang="tr-TR" sz="2400" dirty="0"/>
          </a:p>
        </p:txBody>
      </p:sp>
      <p:sp>
        <p:nvSpPr>
          <p:cNvPr id="9" name="8 Dikdörtgen"/>
          <p:cNvSpPr/>
          <p:nvPr/>
        </p:nvSpPr>
        <p:spPr>
          <a:xfrm>
            <a:off x="214282" y="2500306"/>
            <a:ext cx="8643998" cy="257176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tr-TR"/>
          </a:p>
        </p:txBody>
      </p:sp>
      <p:sp>
        <p:nvSpPr>
          <p:cNvPr id="10" name="9 Metin kutusu"/>
          <p:cNvSpPr txBox="1"/>
          <p:nvPr/>
        </p:nvSpPr>
        <p:spPr>
          <a:xfrm>
            <a:off x="500034" y="2786058"/>
            <a:ext cx="8215370" cy="1938992"/>
          </a:xfrm>
          <a:prstGeom prst="rect">
            <a:avLst/>
          </a:prstGeom>
          <a:noFill/>
        </p:spPr>
        <p:txBody>
          <a:bodyPr wrap="square" rtlCol="0">
            <a:spAutoFit/>
          </a:bodyPr>
          <a:lstStyle/>
          <a:p>
            <a:r>
              <a:rPr lang="tr-TR" sz="2400" dirty="0" smtClean="0"/>
              <a:t>KONU                       İLLET                        Hüküm          Delil                 </a:t>
            </a:r>
          </a:p>
          <a:p>
            <a:r>
              <a:rPr lang="tr-TR" sz="2400" dirty="0" smtClean="0"/>
              <a:t>                                        </a:t>
            </a:r>
            <a:endParaRPr lang="tr-TR" dirty="0" smtClean="0"/>
          </a:p>
          <a:p>
            <a:r>
              <a:rPr lang="tr-TR" sz="2400" dirty="0" smtClean="0"/>
              <a:t>Asıl: Şarap               Sarhoş edicilik       Haram            Maide 90</a:t>
            </a:r>
          </a:p>
          <a:p>
            <a:endParaRPr lang="tr-TR" sz="2400" dirty="0" smtClean="0"/>
          </a:p>
          <a:p>
            <a:r>
              <a:rPr lang="tr-TR" sz="2400" dirty="0" smtClean="0"/>
              <a:t>Fer: Bira                   Sarhoş edicilik       Haram            Kıyas</a:t>
            </a:r>
            <a:endParaRPr lang="tr-TR" sz="2400" dirty="0"/>
          </a:p>
        </p:txBody>
      </p:sp>
      <p:sp>
        <p:nvSpPr>
          <p:cNvPr id="12" name="11 Dikdörtgen"/>
          <p:cNvSpPr/>
          <p:nvPr/>
        </p:nvSpPr>
        <p:spPr>
          <a:xfrm>
            <a:off x="214282" y="5357826"/>
            <a:ext cx="8643998" cy="10001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tr-TR" b="1" dirty="0" smtClean="0"/>
              <a:t>“Ey İman edenler! Şarap, kumar, dikili </a:t>
            </a:r>
            <a:r>
              <a:rPr lang="tr-TR" b="1" dirty="0" smtClean="0"/>
              <a:t>taşlar (putlar</a:t>
            </a:r>
            <a:r>
              <a:rPr lang="tr-TR" b="1" dirty="0" smtClean="0"/>
              <a:t>), fal ve şans okları, şeytan işi birer </a:t>
            </a:r>
            <a:r>
              <a:rPr lang="tr-TR" b="1" dirty="0" smtClean="0"/>
              <a:t>pisliktir; bunlardan </a:t>
            </a:r>
            <a:r>
              <a:rPr lang="tr-TR" b="1" dirty="0" smtClean="0"/>
              <a:t>uzak durun ki, kurtuluşa eresiniz</a:t>
            </a:r>
            <a:r>
              <a:rPr lang="tr-TR" b="1" dirty="0" smtClean="0"/>
              <a:t>”.   </a:t>
            </a:r>
          </a:p>
          <a:p>
            <a:r>
              <a:rPr lang="tr-TR" b="1" dirty="0" smtClean="0"/>
              <a:t>(Maide,90)</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9" grpId="0" animBg="1"/>
      <p:bldP spid="10" grpId="0"/>
      <p:bldP spid="1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Metin kutusu"/>
          <p:cNvSpPr txBox="1"/>
          <p:nvPr/>
        </p:nvSpPr>
        <p:spPr>
          <a:xfrm>
            <a:off x="571472" y="1571612"/>
            <a:ext cx="3214710" cy="523220"/>
          </a:xfrm>
          <a:prstGeom prst="rect">
            <a:avLst/>
          </a:prstGeom>
          <a:noFill/>
        </p:spPr>
        <p:txBody>
          <a:bodyPr wrap="square" rtlCol="0">
            <a:spAutoFit/>
          </a:bodyPr>
          <a:lstStyle/>
          <a:p>
            <a:r>
              <a:rPr lang="tr-TR" sz="2800" b="1" dirty="0" smtClean="0"/>
              <a:t>4.2.3. Sahabe Kavli</a:t>
            </a:r>
            <a:endParaRPr lang="tr-TR" sz="2800" dirty="0"/>
          </a:p>
        </p:txBody>
      </p:sp>
      <p:sp>
        <p:nvSpPr>
          <p:cNvPr id="6" name="5 Dikdörtgen"/>
          <p:cNvSpPr/>
          <p:nvPr/>
        </p:nvSpPr>
        <p:spPr>
          <a:xfrm>
            <a:off x="500034" y="2428868"/>
            <a:ext cx="2928958" cy="392909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Sahabe kavlinde maksat Resûlullah’ın ashabından birisinden</a:t>
            </a:r>
          </a:p>
          <a:p>
            <a:pPr algn="ctr"/>
            <a:r>
              <a:rPr lang="tr-TR" sz="2400" dirty="0" smtClean="0"/>
              <a:t>nakledilen içtihadi görüş ve fıkhi fetvalardır.</a:t>
            </a:r>
            <a:endParaRPr lang="tr-TR" sz="2400" dirty="0"/>
          </a:p>
        </p:txBody>
      </p:sp>
      <p:sp>
        <p:nvSpPr>
          <p:cNvPr id="7" name="6 Dikdörtgen"/>
          <p:cNvSpPr/>
          <p:nvPr/>
        </p:nvSpPr>
        <p:spPr>
          <a:xfrm>
            <a:off x="5214942" y="1928802"/>
            <a:ext cx="3214710" cy="44291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Kitab, Sünnet ve icmada hüküm bulunmadığı zaman Hanefî,</a:t>
            </a:r>
          </a:p>
          <a:p>
            <a:pPr algn="ctr"/>
            <a:r>
              <a:rPr lang="tr-TR" sz="2400" dirty="0" smtClean="0"/>
              <a:t>Mâliki, Şafiî, ve Hanbelî fakihleri “taabbudî (ictihâdi olmayan)</a:t>
            </a:r>
          </a:p>
          <a:p>
            <a:pPr algn="ctr"/>
            <a:r>
              <a:rPr lang="tr-TR" sz="2400" dirty="0" smtClean="0"/>
              <a:t>hükümlerde sahabe kavli kesin hüccettir” demişlerdir.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214282"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285720" y="1571612"/>
            <a:ext cx="2256515" cy="523220"/>
          </a:xfrm>
          <a:prstGeom prst="rect">
            <a:avLst/>
          </a:prstGeom>
        </p:spPr>
        <p:txBody>
          <a:bodyPr wrap="none">
            <a:spAutoFit/>
          </a:bodyPr>
          <a:lstStyle/>
          <a:p>
            <a:r>
              <a:rPr lang="tr-TR" sz="2800" b="1" dirty="0" smtClean="0"/>
              <a:t>4.2.4. İstihsan</a:t>
            </a:r>
            <a:endParaRPr lang="tr-TR" sz="2800" dirty="0"/>
          </a:p>
        </p:txBody>
      </p:sp>
      <p:sp>
        <p:nvSpPr>
          <p:cNvPr id="6" name="5 Dikdörtgen"/>
          <p:cNvSpPr/>
          <p:nvPr/>
        </p:nvSpPr>
        <p:spPr>
          <a:xfrm>
            <a:off x="428596" y="2428868"/>
            <a:ext cx="2428892"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Sözlükte</a:t>
            </a:r>
            <a:endParaRPr lang="tr-TR" sz="2400" dirty="0"/>
          </a:p>
        </p:txBody>
      </p:sp>
      <p:sp>
        <p:nvSpPr>
          <p:cNvPr id="7" name="6 Dikdörtgen"/>
          <p:cNvSpPr/>
          <p:nvPr/>
        </p:nvSpPr>
        <p:spPr>
          <a:xfrm>
            <a:off x="428596" y="3429000"/>
            <a:ext cx="2428892" cy="292895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Bir </a:t>
            </a:r>
            <a:r>
              <a:rPr lang="tr-TR" sz="2400" dirty="0" smtClean="0"/>
              <a:t>şeyi güzel saymak, iyi olarak kabul etmek, tercih</a:t>
            </a:r>
          </a:p>
          <a:p>
            <a:pPr algn="ctr"/>
            <a:r>
              <a:rPr lang="tr-TR" sz="2400" dirty="0" smtClean="0"/>
              <a:t>etmek gibi anlamlara gelir.</a:t>
            </a:r>
            <a:endParaRPr lang="tr-TR" sz="2400" dirty="0"/>
          </a:p>
        </p:txBody>
      </p:sp>
      <p:sp>
        <p:nvSpPr>
          <p:cNvPr id="8" name="7 Dikdörtgen"/>
          <p:cNvSpPr/>
          <p:nvPr/>
        </p:nvSpPr>
        <p:spPr>
          <a:xfrm>
            <a:off x="3214678" y="1857364"/>
            <a:ext cx="2786082" cy="57150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Terim olarak</a:t>
            </a:r>
            <a:endParaRPr lang="tr-TR" sz="2400" dirty="0"/>
          </a:p>
        </p:txBody>
      </p:sp>
      <p:sp>
        <p:nvSpPr>
          <p:cNvPr id="9" name="8 Dikdörtgen"/>
          <p:cNvSpPr/>
          <p:nvPr/>
        </p:nvSpPr>
        <p:spPr>
          <a:xfrm>
            <a:off x="3214678" y="2928934"/>
            <a:ext cx="2786082" cy="342902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İstihsan</a:t>
            </a:r>
            <a:r>
              <a:rPr lang="tr-TR" sz="2400" dirty="0" smtClean="0"/>
              <a:t>, müctehidin</a:t>
            </a:r>
          </a:p>
          <a:p>
            <a:pPr algn="ctr"/>
            <a:r>
              <a:rPr lang="tr-TR" sz="2400" dirty="0" smtClean="0"/>
              <a:t>özel bir delile veya sebebe dayanarak genel kuraldan ayrılarak</a:t>
            </a:r>
          </a:p>
          <a:p>
            <a:pPr algn="ctr"/>
            <a:r>
              <a:rPr lang="tr-TR" sz="2400" dirty="0" smtClean="0"/>
              <a:t>daha özel bir hükmü tercih etmesidir.</a:t>
            </a:r>
            <a:endParaRPr lang="tr-TR" sz="2400" dirty="0"/>
          </a:p>
        </p:txBody>
      </p:sp>
      <p:sp>
        <p:nvSpPr>
          <p:cNvPr id="10" name="9 Dikdörtgen"/>
          <p:cNvSpPr/>
          <p:nvPr/>
        </p:nvSpPr>
        <p:spPr>
          <a:xfrm>
            <a:off x="6357950" y="3429000"/>
            <a:ext cx="2357454" cy="292895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solidFill>
                  <a:srgbClr val="FF0000"/>
                </a:solidFill>
              </a:rPr>
              <a:t>İstihsan yönteminde müctehid, genel hükümden</a:t>
            </a:r>
          </a:p>
          <a:p>
            <a:pPr algn="ctr"/>
            <a:r>
              <a:rPr lang="tr-TR" sz="2400" dirty="0" smtClean="0">
                <a:solidFill>
                  <a:srgbClr val="FF0000"/>
                </a:solidFill>
              </a:rPr>
              <a:t>özel bir hükmü istisna etmektedir</a:t>
            </a:r>
            <a:endParaRPr lang="tr-TR"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7" grpId="0" animBg="1"/>
      <p:bldP spid="8" grpId="0" animBg="1"/>
      <p:bldP spid="9" grpId="0" animBg="1"/>
      <p:bldP spid="1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214282" y="1571612"/>
            <a:ext cx="2256515" cy="523220"/>
          </a:xfrm>
          <a:prstGeom prst="rect">
            <a:avLst/>
          </a:prstGeom>
        </p:spPr>
        <p:txBody>
          <a:bodyPr wrap="none">
            <a:spAutoFit/>
          </a:bodyPr>
          <a:lstStyle/>
          <a:p>
            <a:r>
              <a:rPr lang="tr-TR" sz="2800" b="1" dirty="0" smtClean="0"/>
              <a:t>4.2.4. İstihsan</a:t>
            </a:r>
            <a:endParaRPr lang="tr-TR" sz="2800" dirty="0"/>
          </a:p>
        </p:txBody>
      </p:sp>
      <p:sp>
        <p:nvSpPr>
          <p:cNvPr id="7" name="6 Dikdörtgen"/>
          <p:cNvSpPr/>
          <p:nvPr/>
        </p:nvSpPr>
        <p:spPr>
          <a:xfrm>
            <a:off x="285720" y="2428868"/>
            <a:ext cx="8643998" cy="100013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dirty="0" smtClean="0"/>
              <a:t>Maslahat-ı âmme ile ilgili günlük hayatınızdan örnekler </a:t>
            </a:r>
            <a:r>
              <a:rPr lang="tr-TR" sz="2400" dirty="0" smtClean="0"/>
              <a:t>vererek kavram </a:t>
            </a:r>
            <a:r>
              <a:rPr lang="tr-TR" sz="2400" dirty="0" smtClean="0"/>
              <a:t>haritasını tamamlayınız.</a:t>
            </a:r>
            <a:endParaRPr lang="tr-TR" sz="2400" dirty="0"/>
          </a:p>
        </p:txBody>
      </p:sp>
      <p:sp>
        <p:nvSpPr>
          <p:cNvPr id="8" name="7 Oval"/>
          <p:cNvSpPr/>
          <p:nvPr/>
        </p:nvSpPr>
        <p:spPr>
          <a:xfrm>
            <a:off x="214282" y="3571876"/>
            <a:ext cx="2928958" cy="2786082"/>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Devletin</a:t>
            </a:r>
          </a:p>
          <a:p>
            <a:pPr algn="ctr"/>
            <a:r>
              <a:rPr lang="tr-TR" sz="2400" dirty="0" smtClean="0"/>
              <a:t>yol yapmak</a:t>
            </a:r>
          </a:p>
          <a:p>
            <a:pPr algn="ctr"/>
            <a:r>
              <a:rPr lang="tr-TR" sz="2400" dirty="0" smtClean="0"/>
              <a:t>için kişinin özel</a:t>
            </a:r>
          </a:p>
          <a:p>
            <a:pPr algn="ctr"/>
            <a:r>
              <a:rPr lang="tr-TR" sz="2400" dirty="0" smtClean="0"/>
              <a:t>mülkiyetini kamu</a:t>
            </a:r>
          </a:p>
          <a:p>
            <a:pPr algn="ctr"/>
            <a:r>
              <a:rPr lang="tr-TR" sz="2400" dirty="0" smtClean="0"/>
              <a:t>yararına satın</a:t>
            </a:r>
          </a:p>
          <a:p>
            <a:pPr algn="ctr"/>
            <a:r>
              <a:rPr lang="tr-TR" sz="2400" dirty="0" smtClean="0"/>
              <a:t>alması</a:t>
            </a:r>
            <a:endParaRPr lang="tr-TR" sz="2400" dirty="0"/>
          </a:p>
        </p:txBody>
      </p:sp>
      <p:sp>
        <p:nvSpPr>
          <p:cNvPr id="9" name="8 Oval"/>
          <p:cNvSpPr/>
          <p:nvPr/>
        </p:nvSpPr>
        <p:spPr>
          <a:xfrm>
            <a:off x="5000628" y="3786190"/>
            <a:ext cx="1500198" cy="1357322"/>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a:t>
            </a:r>
            <a:endParaRPr lang="tr-TR" dirty="0"/>
          </a:p>
        </p:txBody>
      </p:sp>
      <p:sp>
        <p:nvSpPr>
          <p:cNvPr id="10" name="9 Oval"/>
          <p:cNvSpPr/>
          <p:nvPr/>
        </p:nvSpPr>
        <p:spPr>
          <a:xfrm>
            <a:off x="3286116" y="4000504"/>
            <a:ext cx="1500198" cy="1357322"/>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a:t>
            </a:r>
            <a:endParaRPr lang="tr-TR" dirty="0"/>
          </a:p>
        </p:txBody>
      </p:sp>
      <p:sp>
        <p:nvSpPr>
          <p:cNvPr id="11" name="10 Oval"/>
          <p:cNvSpPr/>
          <p:nvPr/>
        </p:nvSpPr>
        <p:spPr>
          <a:xfrm>
            <a:off x="7429520" y="4857760"/>
            <a:ext cx="1500198" cy="1357322"/>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a:t>
            </a:r>
            <a:endParaRPr lang="tr-TR" dirty="0"/>
          </a:p>
        </p:txBody>
      </p:sp>
      <p:sp>
        <p:nvSpPr>
          <p:cNvPr id="12" name="11 Oval"/>
          <p:cNvSpPr/>
          <p:nvPr/>
        </p:nvSpPr>
        <p:spPr>
          <a:xfrm>
            <a:off x="6715140" y="3500438"/>
            <a:ext cx="1500198" cy="1357322"/>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a:t>
            </a:r>
            <a:endParaRPr lang="tr-TR" dirty="0"/>
          </a:p>
        </p:txBody>
      </p:sp>
      <p:sp>
        <p:nvSpPr>
          <p:cNvPr id="14" name="13 Dikdörtgen"/>
          <p:cNvSpPr/>
          <p:nvPr/>
        </p:nvSpPr>
        <p:spPr>
          <a:xfrm>
            <a:off x="3428992" y="5643578"/>
            <a:ext cx="3571900" cy="92869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t>Günlük Hayatımızdan Örnekler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heel(4)">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heel(4)">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heel(4)">
                                      <p:cBhvr>
                                        <p:cTn id="35" dur="1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heel(4)">
                                      <p:cBhvr>
                                        <p:cTn id="40" dur="10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heel(4)">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animBg="1"/>
      <p:bldP spid="8" grpId="0" animBg="1"/>
      <p:bldP spid="9" grpId="0" animBg="1"/>
      <p:bldP spid="10" grpId="0" animBg="1"/>
      <p:bldP spid="11" grpId="0" animBg="1"/>
      <p:bldP spid="12" grpId="0" animBg="1"/>
      <p:bldP spid="1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500034"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428596" y="1571612"/>
            <a:ext cx="3791872" cy="523220"/>
          </a:xfrm>
          <a:prstGeom prst="rect">
            <a:avLst/>
          </a:prstGeom>
        </p:spPr>
        <p:txBody>
          <a:bodyPr wrap="none">
            <a:spAutoFit/>
          </a:bodyPr>
          <a:lstStyle/>
          <a:p>
            <a:r>
              <a:rPr lang="tr-TR" sz="2800" b="1" dirty="0" smtClean="0"/>
              <a:t>4.2.5. Mesalih-i Mürsele</a:t>
            </a:r>
            <a:endParaRPr lang="tr-TR" sz="2800" dirty="0"/>
          </a:p>
        </p:txBody>
      </p:sp>
      <p:sp>
        <p:nvSpPr>
          <p:cNvPr id="6" name="5 Dikdörtgen"/>
          <p:cNvSpPr/>
          <p:nvPr/>
        </p:nvSpPr>
        <p:spPr>
          <a:xfrm>
            <a:off x="642910" y="2428868"/>
            <a:ext cx="2000264" cy="50006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Sözlükte</a:t>
            </a:r>
            <a:endParaRPr lang="tr-TR" sz="2400" dirty="0"/>
          </a:p>
        </p:txBody>
      </p:sp>
      <p:sp>
        <p:nvSpPr>
          <p:cNvPr id="7" name="6 Dikdörtgen"/>
          <p:cNvSpPr/>
          <p:nvPr/>
        </p:nvSpPr>
        <p:spPr>
          <a:xfrm>
            <a:off x="428596" y="3429000"/>
            <a:ext cx="2571768" cy="292895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“Mesâlih-i </a:t>
            </a:r>
            <a:r>
              <a:rPr lang="tr-TR" sz="2400" dirty="0" smtClean="0"/>
              <a:t>mürsele”,</a:t>
            </a:r>
          </a:p>
          <a:p>
            <a:pPr algn="ctr"/>
            <a:r>
              <a:rPr lang="tr-TR" sz="2400" dirty="0" smtClean="0"/>
              <a:t>herhangi bir kayda bağlanmayan maslahatlar</a:t>
            </a:r>
          </a:p>
          <a:p>
            <a:pPr algn="ctr"/>
            <a:r>
              <a:rPr lang="tr-TR" sz="2400" dirty="0" smtClean="0"/>
              <a:t>anlamına gelmektedir.</a:t>
            </a:r>
            <a:endParaRPr lang="tr-TR" sz="2400" dirty="0"/>
          </a:p>
        </p:txBody>
      </p:sp>
      <p:sp>
        <p:nvSpPr>
          <p:cNvPr id="8" name="7 Dikdörtgen"/>
          <p:cNvSpPr/>
          <p:nvPr/>
        </p:nvSpPr>
        <p:spPr>
          <a:xfrm>
            <a:off x="5500694" y="2428868"/>
            <a:ext cx="2000264" cy="50006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Terim olarak</a:t>
            </a:r>
            <a:endParaRPr lang="tr-TR" sz="2400" dirty="0"/>
          </a:p>
        </p:txBody>
      </p:sp>
      <p:sp>
        <p:nvSpPr>
          <p:cNvPr id="9" name="8 Dikdörtgen"/>
          <p:cNvSpPr/>
          <p:nvPr/>
        </p:nvSpPr>
        <p:spPr>
          <a:xfrm>
            <a:off x="4786314" y="3429000"/>
            <a:ext cx="3357586" cy="292895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Mesâlih-i </a:t>
            </a:r>
            <a:r>
              <a:rPr lang="tr-TR" sz="2400" dirty="0" smtClean="0"/>
              <a:t>mürsele,</a:t>
            </a:r>
          </a:p>
          <a:p>
            <a:pPr algn="ctr"/>
            <a:r>
              <a:rPr lang="tr-TR" sz="2400" dirty="0" smtClean="0"/>
              <a:t>insanlara bir yarar sağlayan veya onlardan bir zararı savan ancak</a:t>
            </a:r>
          </a:p>
          <a:p>
            <a:pPr algn="ctr"/>
            <a:r>
              <a:rPr lang="tr-TR" sz="2400" dirty="0" smtClean="0"/>
              <a:t>geçerli olup olmadığına dair delil bulunmayan maslahatlardır.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642910" y="571480"/>
            <a:ext cx="4509320" cy="523220"/>
          </a:xfrm>
          <a:prstGeom prst="rect">
            <a:avLst/>
          </a:prstGeom>
        </p:spPr>
        <p:txBody>
          <a:bodyPr wrap="square">
            <a:spAutoFit/>
          </a:bodyPr>
          <a:lstStyle/>
          <a:p>
            <a:pPr>
              <a:spcAft>
                <a:spcPts val="600"/>
              </a:spcAft>
            </a:pPr>
            <a:r>
              <a:rPr lang="tr-TR" sz="2800" b="1" dirty="0" smtClean="0"/>
              <a:t>1.1. Ehliyetin Şartları</a:t>
            </a:r>
          </a:p>
        </p:txBody>
      </p:sp>
      <p:sp>
        <p:nvSpPr>
          <p:cNvPr id="9" name="8 Dikdörtgen"/>
          <p:cNvSpPr/>
          <p:nvPr/>
        </p:nvSpPr>
        <p:spPr>
          <a:xfrm>
            <a:off x="1714480" y="1500174"/>
            <a:ext cx="5786478" cy="92869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b="1" dirty="0" smtClean="0"/>
              <a:t>Ehliyet iki kısma ayrılır:</a:t>
            </a:r>
            <a:endParaRPr lang="tr-TR" sz="2400" dirty="0"/>
          </a:p>
        </p:txBody>
      </p:sp>
      <p:sp>
        <p:nvSpPr>
          <p:cNvPr id="10" name="9 Dikdörtgen"/>
          <p:cNvSpPr/>
          <p:nvPr/>
        </p:nvSpPr>
        <p:spPr>
          <a:xfrm>
            <a:off x="1714480" y="3929066"/>
            <a:ext cx="2214578" cy="142876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b="1" dirty="0" smtClean="0"/>
              <a:t>1. Vücub (hak sahibi olma) ehliyeti</a:t>
            </a:r>
            <a:endParaRPr lang="tr-TR" sz="2400" dirty="0"/>
          </a:p>
        </p:txBody>
      </p:sp>
      <p:sp>
        <p:nvSpPr>
          <p:cNvPr id="11" name="10 Dikdörtgen"/>
          <p:cNvSpPr/>
          <p:nvPr/>
        </p:nvSpPr>
        <p:spPr>
          <a:xfrm>
            <a:off x="5357818" y="3929066"/>
            <a:ext cx="2214578" cy="142876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b="1" dirty="0" smtClean="0"/>
              <a:t>2. Edâ (yapma) ehliyeti:</a:t>
            </a:r>
            <a:endParaRPr lang="tr-TR" sz="2400" dirty="0"/>
          </a:p>
        </p:txBody>
      </p:sp>
      <p:sp>
        <p:nvSpPr>
          <p:cNvPr id="12" name="11 Aşağı Ok"/>
          <p:cNvSpPr/>
          <p:nvPr/>
        </p:nvSpPr>
        <p:spPr>
          <a:xfrm>
            <a:off x="2571736" y="2428868"/>
            <a:ext cx="357190" cy="1428760"/>
          </a:xfrm>
          <a:prstGeom prst="downArrow">
            <a:avLst>
              <a:gd name="adj1" fmla="val 42123"/>
              <a:gd name="adj2"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13" name="12 Aşağı Ok"/>
          <p:cNvSpPr/>
          <p:nvPr/>
        </p:nvSpPr>
        <p:spPr>
          <a:xfrm>
            <a:off x="6215074" y="2428868"/>
            <a:ext cx="357190" cy="1428760"/>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11" grpId="0" animBg="1"/>
      <p:bldP spid="12" grpId="0" animBg="1"/>
      <p:bldP spid="1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428596" y="1571612"/>
            <a:ext cx="3791872" cy="523220"/>
          </a:xfrm>
          <a:prstGeom prst="rect">
            <a:avLst/>
          </a:prstGeom>
        </p:spPr>
        <p:txBody>
          <a:bodyPr wrap="none">
            <a:spAutoFit/>
          </a:bodyPr>
          <a:lstStyle/>
          <a:p>
            <a:r>
              <a:rPr lang="tr-TR" sz="2800" b="1" dirty="0" smtClean="0"/>
              <a:t>4.2.5. Mesalih-i Mürsele</a:t>
            </a:r>
            <a:endParaRPr lang="tr-TR" sz="2800" dirty="0"/>
          </a:p>
        </p:txBody>
      </p:sp>
      <p:sp>
        <p:nvSpPr>
          <p:cNvPr id="6" name="5 Dikdörtgen"/>
          <p:cNvSpPr/>
          <p:nvPr/>
        </p:nvSpPr>
        <p:spPr>
          <a:xfrm>
            <a:off x="285720" y="2428868"/>
            <a:ext cx="3643338" cy="100013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Başlıca üç çeşit maslahat vardır:</a:t>
            </a:r>
            <a:endParaRPr lang="tr-TR" sz="2400" dirty="0"/>
          </a:p>
        </p:txBody>
      </p:sp>
      <p:sp>
        <p:nvSpPr>
          <p:cNvPr id="8" name="7 Dikdörtgen"/>
          <p:cNvSpPr/>
          <p:nvPr/>
        </p:nvSpPr>
        <p:spPr>
          <a:xfrm>
            <a:off x="285720" y="3929066"/>
            <a:ext cx="2428892" cy="250033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b="1" dirty="0" smtClean="0">
                <a:solidFill>
                  <a:srgbClr val="FF0000"/>
                </a:solidFill>
              </a:rPr>
              <a:t>Muteber maslahatlar: </a:t>
            </a:r>
            <a:r>
              <a:rPr lang="tr-TR" sz="2400" dirty="0" smtClean="0"/>
              <a:t>Şâri’in hüküm</a:t>
            </a:r>
          </a:p>
          <a:p>
            <a:pPr algn="ctr"/>
            <a:r>
              <a:rPr lang="tr-TR" sz="2400" dirty="0" smtClean="0"/>
              <a:t>koyarken dikkate aldığına dair</a:t>
            </a:r>
          </a:p>
          <a:p>
            <a:pPr algn="ctr"/>
            <a:r>
              <a:rPr lang="tr-TR" sz="2400" dirty="0" smtClean="0"/>
              <a:t>delil bulunan maslahatlardır.</a:t>
            </a:r>
            <a:endParaRPr lang="tr-TR" sz="2400" dirty="0"/>
          </a:p>
        </p:txBody>
      </p:sp>
      <p:sp>
        <p:nvSpPr>
          <p:cNvPr id="9" name="8 Dikdörtgen"/>
          <p:cNvSpPr/>
          <p:nvPr/>
        </p:nvSpPr>
        <p:spPr>
          <a:xfrm>
            <a:off x="2928926" y="3929066"/>
            <a:ext cx="3143272" cy="250033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b="1" dirty="0" smtClean="0">
                <a:solidFill>
                  <a:srgbClr val="FF0000"/>
                </a:solidFill>
              </a:rPr>
              <a:t>Mülga maslahatlar: </a:t>
            </a:r>
            <a:r>
              <a:rPr lang="tr-TR" sz="2400" dirty="0" smtClean="0"/>
              <a:t>Şâri’in hüküm</a:t>
            </a:r>
          </a:p>
          <a:p>
            <a:pPr algn="ctr"/>
            <a:r>
              <a:rPr lang="tr-TR" sz="2400" dirty="0" smtClean="0"/>
              <a:t>koyarken dikkate almadığına </a:t>
            </a:r>
            <a:r>
              <a:rPr lang="tr-TR" sz="2400" dirty="0" smtClean="0"/>
              <a:t>ve geçersiz</a:t>
            </a:r>
            <a:endParaRPr lang="tr-TR" sz="2400" dirty="0" smtClean="0"/>
          </a:p>
          <a:p>
            <a:pPr algn="ctr"/>
            <a:r>
              <a:rPr lang="tr-TR" sz="2400" dirty="0" smtClean="0"/>
              <a:t>saydığına dair delil </a:t>
            </a:r>
            <a:r>
              <a:rPr lang="tr-TR" sz="2400" dirty="0" smtClean="0"/>
              <a:t>bulunan maslahatlardır</a:t>
            </a:r>
            <a:r>
              <a:rPr lang="tr-TR" sz="2400" dirty="0" smtClean="0"/>
              <a:t>.</a:t>
            </a:r>
            <a:endParaRPr lang="tr-TR" sz="2400" dirty="0"/>
          </a:p>
        </p:txBody>
      </p:sp>
      <p:sp>
        <p:nvSpPr>
          <p:cNvPr id="10" name="9 Dikdörtgen"/>
          <p:cNvSpPr/>
          <p:nvPr/>
        </p:nvSpPr>
        <p:spPr>
          <a:xfrm>
            <a:off x="6357950" y="3929066"/>
            <a:ext cx="2571768" cy="250033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b="1" dirty="0" smtClean="0">
                <a:solidFill>
                  <a:srgbClr val="FF0000"/>
                </a:solidFill>
              </a:rPr>
              <a:t>Mürsel maslahatlar: </a:t>
            </a:r>
            <a:r>
              <a:rPr lang="tr-TR" sz="2400" dirty="0" smtClean="0"/>
              <a:t>Şâri’in geçerli veya geçersiz </a:t>
            </a:r>
            <a:r>
              <a:rPr lang="tr-TR" sz="2400" dirty="0" smtClean="0"/>
              <a:t>saydığına dair </a:t>
            </a:r>
            <a:r>
              <a:rPr lang="tr-TR" sz="2400" dirty="0" smtClean="0"/>
              <a:t>bir delil bulunmayan maslahatlardır.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8" grpId="0" animBg="1"/>
      <p:bldP spid="9" grpId="0" animBg="1"/>
      <p:bldP spid="1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714348" y="1571612"/>
            <a:ext cx="1587294" cy="523220"/>
          </a:xfrm>
          <a:prstGeom prst="rect">
            <a:avLst/>
          </a:prstGeom>
        </p:spPr>
        <p:txBody>
          <a:bodyPr wrap="none">
            <a:spAutoFit/>
          </a:bodyPr>
          <a:lstStyle/>
          <a:p>
            <a:r>
              <a:rPr lang="tr-TR" sz="2800" b="1" dirty="0" smtClean="0"/>
              <a:t>4.2.6. Örf</a:t>
            </a:r>
            <a:endParaRPr lang="tr-TR" sz="2800" dirty="0"/>
          </a:p>
        </p:txBody>
      </p:sp>
      <p:sp>
        <p:nvSpPr>
          <p:cNvPr id="6" name="5 Dikdörtgen"/>
          <p:cNvSpPr/>
          <p:nvPr/>
        </p:nvSpPr>
        <p:spPr>
          <a:xfrm>
            <a:off x="428596" y="2500306"/>
            <a:ext cx="2928958" cy="335758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sz="2400" dirty="0" smtClean="0"/>
              <a:t>Çoğunluğun veya bir toplumun benimseyip alışkanlık hâline</a:t>
            </a:r>
          </a:p>
          <a:p>
            <a:pPr algn="ctr"/>
            <a:r>
              <a:rPr lang="tr-TR" sz="2400" dirty="0" smtClean="0"/>
              <a:t>getirdiği iyi ve faydalı fiillerdir.</a:t>
            </a:r>
            <a:endParaRPr lang="tr-TR" sz="2400" dirty="0"/>
          </a:p>
        </p:txBody>
      </p:sp>
      <p:sp>
        <p:nvSpPr>
          <p:cNvPr id="7" name="6 Dikdörtgen"/>
          <p:cNvSpPr/>
          <p:nvPr/>
        </p:nvSpPr>
        <p:spPr>
          <a:xfrm>
            <a:off x="4143372" y="2000240"/>
            <a:ext cx="4357718" cy="142876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Bir şeyin örf hâline gelmesi için,</a:t>
            </a:r>
          </a:p>
          <a:p>
            <a:pPr algn="ctr"/>
            <a:r>
              <a:rPr lang="tr-TR" sz="2400" dirty="0" smtClean="0"/>
              <a:t>dinin veya ortak aklın (akl-ı selîm) o alışkanlığı iyi bulması ve içine</a:t>
            </a:r>
          </a:p>
          <a:p>
            <a:pPr algn="ctr"/>
            <a:r>
              <a:rPr lang="tr-TR" sz="2400" dirty="0" smtClean="0"/>
              <a:t>sindirmesi gerekir.</a:t>
            </a:r>
            <a:endParaRPr lang="tr-TR" sz="2400" dirty="0"/>
          </a:p>
        </p:txBody>
      </p:sp>
      <p:sp>
        <p:nvSpPr>
          <p:cNvPr id="8" name="7 Dikdörtgen"/>
          <p:cNvSpPr/>
          <p:nvPr/>
        </p:nvSpPr>
        <p:spPr>
          <a:xfrm>
            <a:off x="4143372" y="3500438"/>
            <a:ext cx="4357718" cy="142876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400" dirty="0" smtClean="0"/>
              <a:t>Örfün geçerli olabilmesi için </a:t>
            </a:r>
            <a:r>
              <a:rPr lang="tr-TR" sz="2400" dirty="0" smtClean="0"/>
              <a:t>nasslara aykırı </a:t>
            </a:r>
            <a:r>
              <a:rPr lang="tr-TR" sz="2400" dirty="0" smtClean="0"/>
              <a:t>olmaması gerekir.</a:t>
            </a:r>
            <a:endParaRPr lang="tr-TR" sz="2400" dirty="0"/>
          </a:p>
        </p:txBody>
      </p:sp>
      <p:sp>
        <p:nvSpPr>
          <p:cNvPr id="9" name="8 Dikdörtgen"/>
          <p:cNvSpPr/>
          <p:nvPr/>
        </p:nvSpPr>
        <p:spPr>
          <a:xfrm>
            <a:off x="4143372" y="5000636"/>
            <a:ext cx="4357718" cy="142876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Örfün değişimine bağlı olarak </a:t>
            </a:r>
            <a:r>
              <a:rPr lang="tr-TR" sz="2400" dirty="0" smtClean="0"/>
              <a:t>hükümler de </a:t>
            </a:r>
            <a:r>
              <a:rPr lang="tr-TR" sz="2400" dirty="0" smtClean="0"/>
              <a:t>değişiklik gösterebilir.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7" grpId="0" animBg="1"/>
      <p:bldP spid="8" grpId="0" animBg="1"/>
      <p:bldP spid="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642910" y="1571612"/>
            <a:ext cx="2853153" cy="523220"/>
          </a:xfrm>
          <a:prstGeom prst="rect">
            <a:avLst/>
          </a:prstGeom>
        </p:spPr>
        <p:txBody>
          <a:bodyPr wrap="none">
            <a:spAutoFit/>
          </a:bodyPr>
          <a:lstStyle/>
          <a:p>
            <a:r>
              <a:rPr lang="tr-TR" sz="2800" b="1" dirty="0" smtClean="0"/>
              <a:t>4.2.7. Sedd-i Zerâi</a:t>
            </a:r>
            <a:endParaRPr lang="tr-TR" sz="2800" dirty="0"/>
          </a:p>
        </p:txBody>
      </p:sp>
      <p:sp>
        <p:nvSpPr>
          <p:cNvPr id="6" name="5 Dikdörtgen"/>
          <p:cNvSpPr/>
          <p:nvPr/>
        </p:nvSpPr>
        <p:spPr>
          <a:xfrm>
            <a:off x="714348" y="2500306"/>
            <a:ext cx="2643206"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Sözlükte</a:t>
            </a:r>
            <a:endParaRPr lang="tr-TR" sz="2400" dirty="0"/>
          </a:p>
        </p:txBody>
      </p:sp>
      <p:sp>
        <p:nvSpPr>
          <p:cNvPr id="7" name="6 Dikdörtgen"/>
          <p:cNvSpPr/>
          <p:nvPr/>
        </p:nvSpPr>
        <p:spPr>
          <a:xfrm>
            <a:off x="714348" y="3429000"/>
            <a:ext cx="2643206" cy="242889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Bir </a:t>
            </a:r>
            <a:r>
              <a:rPr lang="tr-TR" sz="2400" dirty="0" smtClean="0"/>
              <a:t>yere götüren vesileyi engellemek anlamına gelir.</a:t>
            </a:r>
            <a:endParaRPr lang="tr-TR" sz="2400" dirty="0"/>
          </a:p>
        </p:txBody>
      </p:sp>
      <p:sp>
        <p:nvSpPr>
          <p:cNvPr id="8" name="7 Dikdörtgen"/>
          <p:cNvSpPr/>
          <p:nvPr/>
        </p:nvSpPr>
        <p:spPr>
          <a:xfrm>
            <a:off x="5072066" y="2428868"/>
            <a:ext cx="2500330"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b="1" dirty="0" smtClean="0"/>
              <a:t>Terim olarak</a:t>
            </a:r>
            <a:endParaRPr lang="tr-TR" sz="2400" dirty="0"/>
          </a:p>
        </p:txBody>
      </p:sp>
      <p:sp>
        <p:nvSpPr>
          <p:cNvPr id="9" name="8 Dikdörtgen"/>
          <p:cNvSpPr/>
          <p:nvPr/>
        </p:nvSpPr>
        <p:spPr>
          <a:xfrm>
            <a:off x="5072066" y="3429000"/>
            <a:ext cx="2571768" cy="292895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Sedd-i </a:t>
            </a:r>
            <a:r>
              <a:rPr lang="tr-TR" sz="2400" dirty="0" smtClean="0"/>
              <a:t>zerai, kötülüğe giden yolların kapatılmasıdır.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7" grpId="0" animBg="1"/>
      <p:bldP spid="8" grpId="0" animBg="1"/>
      <p:bldP spid="9"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642910" y="1571612"/>
            <a:ext cx="2853153" cy="523220"/>
          </a:xfrm>
          <a:prstGeom prst="rect">
            <a:avLst/>
          </a:prstGeom>
        </p:spPr>
        <p:txBody>
          <a:bodyPr wrap="none">
            <a:spAutoFit/>
          </a:bodyPr>
          <a:lstStyle/>
          <a:p>
            <a:r>
              <a:rPr lang="tr-TR" sz="2800" b="1" dirty="0" smtClean="0"/>
              <a:t>4.2.7. Sedd-i Zerâi</a:t>
            </a:r>
            <a:endParaRPr lang="tr-TR" sz="2800" dirty="0"/>
          </a:p>
        </p:txBody>
      </p:sp>
      <p:sp>
        <p:nvSpPr>
          <p:cNvPr id="6" name="5 Dikdörtgen"/>
          <p:cNvSpPr/>
          <p:nvPr/>
        </p:nvSpPr>
        <p:spPr>
          <a:xfrm>
            <a:off x="357158" y="4857760"/>
            <a:ext cx="2286016" cy="100013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800" b="1" dirty="0" smtClean="0"/>
              <a:t>TARTIŞALIM</a:t>
            </a:r>
            <a:endParaRPr lang="tr-TR" sz="2800" dirty="0"/>
          </a:p>
        </p:txBody>
      </p:sp>
      <p:pic>
        <p:nvPicPr>
          <p:cNvPr id="1026" name="Picture 2" descr="D:\Ensar vakfı siyer  çalışmaları\fotoğraflar\15mzr7013vd.gif"/>
          <p:cNvPicPr>
            <a:picLocks noChangeAspect="1" noChangeArrowheads="1" noCrop="1"/>
          </p:cNvPicPr>
          <p:nvPr/>
        </p:nvPicPr>
        <p:blipFill>
          <a:blip r:embed="rId4"/>
          <a:srcRect/>
          <a:stretch>
            <a:fillRect/>
          </a:stretch>
        </p:blipFill>
        <p:spPr bwMode="auto">
          <a:xfrm>
            <a:off x="-142908" y="1928802"/>
            <a:ext cx="3571868" cy="3214710"/>
          </a:xfrm>
          <a:prstGeom prst="rect">
            <a:avLst/>
          </a:prstGeom>
          <a:noFill/>
        </p:spPr>
      </p:pic>
      <p:sp>
        <p:nvSpPr>
          <p:cNvPr id="8" name="7 Dikdörtgen"/>
          <p:cNvSpPr/>
          <p:nvPr/>
        </p:nvSpPr>
        <p:spPr>
          <a:xfrm>
            <a:off x="4000496" y="2500306"/>
            <a:ext cx="4286280" cy="335758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Bir dükkân sahibi, dükkânını</a:t>
            </a:r>
          </a:p>
          <a:p>
            <a:pPr algn="ctr"/>
            <a:r>
              <a:rPr lang="tr-TR" sz="2400" dirty="0" smtClean="0"/>
              <a:t>market için kiraya verince aldığı </a:t>
            </a:r>
            <a:r>
              <a:rPr lang="tr-TR" sz="2400" dirty="0" smtClean="0"/>
              <a:t>kira ücreti </a:t>
            </a:r>
            <a:r>
              <a:rPr lang="tr-TR" sz="2400" dirty="0" smtClean="0"/>
              <a:t>helal olurken kumarhane </a:t>
            </a:r>
            <a:r>
              <a:rPr lang="tr-TR" sz="2400" dirty="0" smtClean="0"/>
              <a:t>için kiraya </a:t>
            </a:r>
            <a:r>
              <a:rPr lang="tr-TR" sz="2400" dirty="0" smtClean="0"/>
              <a:t>verince aldığı ücret haram olur.</a:t>
            </a:r>
          </a:p>
          <a:p>
            <a:pPr algn="ctr"/>
            <a:r>
              <a:rPr lang="tr-TR" sz="2400" dirty="0" smtClean="0"/>
              <a:t>Bu durumun sebebini başka </a:t>
            </a:r>
            <a:r>
              <a:rPr lang="tr-TR" sz="2400" dirty="0" smtClean="0"/>
              <a:t>örnekler de </a:t>
            </a:r>
            <a:r>
              <a:rPr lang="tr-TR" sz="2400" dirty="0" smtClean="0"/>
              <a:t>vererek sınıfta tartışınız.</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randombar(horizontal)">
                                      <p:cBhvr>
                                        <p:cTn id="15" dur="500"/>
                                        <p:tgtEl>
                                          <p:spTgt spid="102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642910"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642910" y="1571612"/>
            <a:ext cx="2256515" cy="523220"/>
          </a:xfrm>
          <a:prstGeom prst="rect">
            <a:avLst/>
          </a:prstGeom>
        </p:spPr>
        <p:txBody>
          <a:bodyPr wrap="none">
            <a:spAutoFit/>
          </a:bodyPr>
          <a:lstStyle/>
          <a:p>
            <a:r>
              <a:rPr lang="tr-TR" sz="2800" b="1" dirty="0" smtClean="0"/>
              <a:t>4.2.8. İstishab</a:t>
            </a:r>
            <a:endParaRPr lang="tr-TR" sz="2800" dirty="0"/>
          </a:p>
        </p:txBody>
      </p:sp>
      <p:sp>
        <p:nvSpPr>
          <p:cNvPr id="6" name="5 Dikdörtgen"/>
          <p:cNvSpPr/>
          <p:nvPr/>
        </p:nvSpPr>
        <p:spPr>
          <a:xfrm>
            <a:off x="714348" y="2428868"/>
            <a:ext cx="2571768"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Sözlükte</a:t>
            </a:r>
            <a:endParaRPr lang="tr-TR" sz="2400" dirty="0"/>
          </a:p>
        </p:txBody>
      </p:sp>
      <p:sp>
        <p:nvSpPr>
          <p:cNvPr id="7" name="6 Dikdörtgen"/>
          <p:cNvSpPr/>
          <p:nvPr/>
        </p:nvSpPr>
        <p:spPr>
          <a:xfrm>
            <a:off x="714348" y="3429000"/>
            <a:ext cx="2571768"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İstishab</a:t>
            </a:r>
            <a:r>
              <a:rPr lang="tr-TR" sz="2400" dirty="0" smtClean="0"/>
              <a:t>, beraberliği istemek, birlikte olmayı </a:t>
            </a:r>
            <a:r>
              <a:rPr lang="tr-TR" sz="2400" dirty="0" smtClean="0"/>
              <a:t>devam ettirmek </a:t>
            </a:r>
            <a:r>
              <a:rPr lang="tr-TR" sz="2400" dirty="0" smtClean="0"/>
              <a:t>gibi anlamlara gelmektedir.</a:t>
            </a:r>
            <a:endParaRPr lang="tr-TR" sz="2400" dirty="0"/>
          </a:p>
        </p:txBody>
      </p:sp>
      <p:sp>
        <p:nvSpPr>
          <p:cNvPr id="8" name="7 Dikdörtgen"/>
          <p:cNvSpPr/>
          <p:nvPr/>
        </p:nvSpPr>
        <p:spPr>
          <a:xfrm>
            <a:off x="5214942" y="2428868"/>
            <a:ext cx="2928958"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t>Terim olarak</a:t>
            </a:r>
            <a:endParaRPr lang="tr-TR" sz="2400" dirty="0"/>
          </a:p>
        </p:txBody>
      </p:sp>
      <p:sp>
        <p:nvSpPr>
          <p:cNvPr id="9" name="8 Dikdörtgen"/>
          <p:cNvSpPr/>
          <p:nvPr/>
        </p:nvSpPr>
        <p:spPr>
          <a:xfrm>
            <a:off x="5214942" y="3429000"/>
            <a:ext cx="3000396" cy="29289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Bir zamanda </a:t>
            </a:r>
            <a:r>
              <a:rPr lang="tr-TR" sz="2400" dirty="0" smtClean="0"/>
              <a:t>mevcut olan durumun, değiştiğine dair delil bulunmadıkça,</a:t>
            </a:r>
          </a:p>
          <a:p>
            <a:pPr algn="ctr"/>
            <a:r>
              <a:rPr lang="tr-TR" sz="2400" dirty="0" smtClean="0"/>
              <a:t>hâlen varlığını koruduğuna hükmetmektir.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7" grpId="0" animBg="1"/>
      <p:bldP spid="8" grpId="0" animBg="1"/>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642910" y="1571612"/>
            <a:ext cx="2256515" cy="523220"/>
          </a:xfrm>
          <a:prstGeom prst="rect">
            <a:avLst/>
          </a:prstGeom>
        </p:spPr>
        <p:txBody>
          <a:bodyPr wrap="none">
            <a:spAutoFit/>
          </a:bodyPr>
          <a:lstStyle/>
          <a:p>
            <a:r>
              <a:rPr lang="tr-TR" sz="2800" b="1" dirty="0" smtClean="0"/>
              <a:t>4.2.8. İstishab</a:t>
            </a:r>
            <a:endParaRPr lang="tr-TR" sz="2800" dirty="0"/>
          </a:p>
        </p:txBody>
      </p:sp>
      <p:sp>
        <p:nvSpPr>
          <p:cNvPr id="6" name="5 Dikdörtgen"/>
          <p:cNvSpPr/>
          <p:nvPr/>
        </p:nvSpPr>
        <p:spPr>
          <a:xfrm>
            <a:off x="357158" y="4857760"/>
            <a:ext cx="2286016" cy="100013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800" b="1" dirty="0" smtClean="0"/>
              <a:t>TARTIŞALIM</a:t>
            </a:r>
            <a:endParaRPr lang="tr-TR" sz="2800" dirty="0"/>
          </a:p>
        </p:txBody>
      </p:sp>
      <p:pic>
        <p:nvPicPr>
          <p:cNvPr id="1026" name="Picture 2" descr="D:\Ensar vakfı siyer  çalışmaları\fotoğraflar\15mzr7013vd.gif"/>
          <p:cNvPicPr>
            <a:picLocks noChangeAspect="1" noChangeArrowheads="1" noCrop="1"/>
          </p:cNvPicPr>
          <p:nvPr/>
        </p:nvPicPr>
        <p:blipFill>
          <a:blip r:embed="rId4"/>
          <a:srcRect/>
          <a:stretch>
            <a:fillRect/>
          </a:stretch>
        </p:blipFill>
        <p:spPr bwMode="auto">
          <a:xfrm>
            <a:off x="-142908" y="1928802"/>
            <a:ext cx="3571868" cy="3214710"/>
          </a:xfrm>
          <a:prstGeom prst="rect">
            <a:avLst/>
          </a:prstGeom>
          <a:noFill/>
        </p:spPr>
      </p:pic>
      <p:sp>
        <p:nvSpPr>
          <p:cNvPr id="8" name="7 Dikdörtgen"/>
          <p:cNvSpPr/>
          <p:nvPr/>
        </p:nvSpPr>
        <p:spPr>
          <a:xfrm>
            <a:off x="4000496" y="2500306"/>
            <a:ext cx="4286280" cy="335758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Teneffüs bittiğinde sınıfa dönen</a:t>
            </a:r>
          </a:p>
          <a:p>
            <a:pPr algn="ctr"/>
            <a:r>
              <a:rPr lang="tr-TR" sz="2400" dirty="0" smtClean="0"/>
              <a:t>bir öğrencinin çantasında parasını göremeyince</a:t>
            </a:r>
          </a:p>
          <a:p>
            <a:pPr algn="ctr"/>
            <a:r>
              <a:rPr lang="tr-TR" sz="2400" dirty="0" smtClean="0"/>
              <a:t>teneffüse çıkmayıp tek başına</a:t>
            </a:r>
          </a:p>
          <a:p>
            <a:pPr algn="ctr"/>
            <a:r>
              <a:rPr lang="tr-TR" sz="2400" dirty="0" smtClean="0"/>
              <a:t>sınıfta oturan bir arkadaşına “</a:t>
            </a:r>
            <a:r>
              <a:rPr lang="tr-TR" sz="2400" dirty="0" smtClean="0"/>
              <a:t>hırsız” demesini </a:t>
            </a:r>
            <a:r>
              <a:rPr lang="tr-TR" sz="2400" dirty="0" smtClean="0"/>
              <a:t>doğru buluyor musunuz? İstishab</a:t>
            </a:r>
          </a:p>
          <a:p>
            <a:pPr algn="ctr"/>
            <a:r>
              <a:rPr lang="tr-TR" sz="2400" dirty="0" smtClean="0"/>
              <a:t>delili bakımından tartışınız.</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randombar(horizontal)">
                                      <p:cBhvr>
                                        <p:cTn id="15" dur="500"/>
                                        <p:tgtEl>
                                          <p:spTgt spid="102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642910" y="1571612"/>
            <a:ext cx="2256515" cy="523220"/>
          </a:xfrm>
          <a:prstGeom prst="rect">
            <a:avLst/>
          </a:prstGeom>
        </p:spPr>
        <p:txBody>
          <a:bodyPr wrap="none">
            <a:spAutoFit/>
          </a:bodyPr>
          <a:lstStyle/>
          <a:p>
            <a:r>
              <a:rPr lang="tr-TR" sz="2800" b="1" dirty="0" smtClean="0"/>
              <a:t>4.2.8. İstishab</a:t>
            </a:r>
            <a:endParaRPr lang="tr-TR" sz="2800" dirty="0"/>
          </a:p>
        </p:txBody>
      </p:sp>
      <p:sp>
        <p:nvSpPr>
          <p:cNvPr id="6" name="5 Dikdörtgen"/>
          <p:cNvSpPr/>
          <p:nvPr/>
        </p:nvSpPr>
        <p:spPr>
          <a:xfrm>
            <a:off x="500034" y="4214818"/>
            <a:ext cx="2286016" cy="71438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800" b="1" dirty="0" smtClean="0"/>
              <a:t>BİLGİ KUTUSU </a:t>
            </a:r>
            <a:endParaRPr lang="tr-TR" sz="2800" dirty="0"/>
          </a:p>
        </p:txBody>
      </p:sp>
      <p:pic>
        <p:nvPicPr>
          <p:cNvPr id="1026" name="Picture 2" descr="D:\Ensar vakfı siyer  çalışmaları\fotoğraflar\15mzr7013vd.gif"/>
          <p:cNvPicPr>
            <a:picLocks noChangeAspect="1" noChangeArrowheads="1" noCrop="1"/>
          </p:cNvPicPr>
          <p:nvPr/>
        </p:nvPicPr>
        <p:blipFill>
          <a:blip r:embed="rId4"/>
          <a:srcRect/>
          <a:stretch>
            <a:fillRect/>
          </a:stretch>
        </p:blipFill>
        <p:spPr bwMode="auto">
          <a:xfrm>
            <a:off x="0" y="1785926"/>
            <a:ext cx="2992459" cy="2693237"/>
          </a:xfrm>
          <a:prstGeom prst="rect">
            <a:avLst/>
          </a:prstGeom>
          <a:noFill/>
        </p:spPr>
      </p:pic>
      <p:sp>
        <p:nvSpPr>
          <p:cNvPr id="8" name="7 Dikdörtgen"/>
          <p:cNvSpPr/>
          <p:nvPr/>
        </p:nvSpPr>
        <p:spPr>
          <a:xfrm>
            <a:off x="3571868" y="1500174"/>
            <a:ext cx="5429288" cy="121444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İstishabla ilgili bazı prensipler vardır ve bunlar aynı zamanda istishabın çeşitleridir. Söz konusu prensipler şunlardır:</a:t>
            </a:r>
          </a:p>
        </p:txBody>
      </p:sp>
      <p:sp>
        <p:nvSpPr>
          <p:cNvPr id="9" name="8 Dikdörtgen"/>
          <p:cNvSpPr/>
          <p:nvPr/>
        </p:nvSpPr>
        <p:spPr>
          <a:xfrm>
            <a:off x="3571868" y="2786058"/>
            <a:ext cx="5429288" cy="100013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solidFill>
                  <a:srgbClr val="FF0000"/>
                </a:solidFill>
              </a:rPr>
              <a:t>Beraet-i </a:t>
            </a:r>
            <a:r>
              <a:rPr lang="tr-TR" sz="2400" dirty="0" smtClean="0">
                <a:solidFill>
                  <a:srgbClr val="FF0000"/>
                </a:solidFill>
              </a:rPr>
              <a:t>zimmet asıldır</a:t>
            </a:r>
            <a:r>
              <a:rPr lang="tr-TR" sz="2400" dirty="0" smtClean="0"/>
              <a:t>: Sanık, suçlu olduğu ispat edilene kadar suçsuzdur.</a:t>
            </a:r>
            <a:endParaRPr lang="tr-TR" sz="2400" dirty="0"/>
          </a:p>
        </p:txBody>
      </p:sp>
      <p:sp>
        <p:nvSpPr>
          <p:cNvPr id="10" name="9 Dikdörtgen"/>
          <p:cNvSpPr/>
          <p:nvPr/>
        </p:nvSpPr>
        <p:spPr>
          <a:xfrm>
            <a:off x="3571868" y="3857628"/>
            <a:ext cx="5429288" cy="121444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tr-TR" sz="2400" b="1" dirty="0" smtClean="0"/>
              <a:t>Eşyada aslolan mübahlıktır: </a:t>
            </a:r>
            <a:r>
              <a:rPr lang="tr-TR" sz="2400" dirty="0" smtClean="0"/>
              <a:t>Haram olduğuna </a:t>
            </a:r>
            <a:r>
              <a:rPr lang="tr-TR" sz="2400" dirty="0" smtClean="0"/>
              <a:t>dair kesin bir delil bulunmayan her şey, nimet olması </a:t>
            </a:r>
            <a:r>
              <a:rPr lang="tr-TR" sz="2400" dirty="0" smtClean="0"/>
              <a:t>yönüyle mubahtır</a:t>
            </a:r>
            <a:r>
              <a:rPr lang="tr-TR" sz="2400" dirty="0" smtClean="0"/>
              <a:t>.</a:t>
            </a:r>
            <a:endParaRPr lang="tr-TR" sz="2400" dirty="0"/>
          </a:p>
        </p:txBody>
      </p:sp>
      <p:sp>
        <p:nvSpPr>
          <p:cNvPr id="11" name="10 Dikdörtgen"/>
          <p:cNvSpPr/>
          <p:nvPr/>
        </p:nvSpPr>
        <p:spPr>
          <a:xfrm>
            <a:off x="500034" y="5214950"/>
            <a:ext cx="8501122" cy="142876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2400" b="1" dirty="0" smtClean="0"/>
              <a:t>Şek ile yakîn zail olmaz</a:t>
            </a:r>
            <a:r>
              <a:rPr lang="tr-TR" sz="2400" dirty="0" smtClean="0"/>
              <a:t>: Bir şeyin var olduğu kesin olarak biliniyorsa </a:t>
            </a:r>
            <a:r>
              <a:rPr lang="tr-TR" sz="2400" dirty="0" smtClean="0"/>
              <a:t>onun varlığının </a:t>
            </a:r>
            <a:r>
              <a:rPr lang="tr-TR" sz="2400" dirty="0" smtClean="0"/>
              <a:t>şimdi de devam </a:t>
            </a:r>
            <a:r>
              <a:rPr lang="tr-TR" sz="2400" dirty="0" smtClean="0"/>
              <a:t>ettiğine hükmedilir </a:t>
            </a:r>
            <a:r>
              <a:rPr lang="tr-TR" sz="2400" dirty="0" smtClean="0"/>
              <a:t>ve şüphe sebebiyle yokluğuna hükmedilemez.</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randombar(horizontal)">
                                      <p:cBhvr>
                                        <p:cTn id="15" dur="500"/>
                                        <p:tgtEl>
                                          <p:spTgt spid="102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8" grpId="0" animBg="1"/>
      <p:bldP spid="9" grpId="0" animBg="1"/>
      <p:bldP spid="10" grpId="0" animBg="1"/>
      <p:bldP spid="1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428596" y="1571612"/>
            <a:ext cx="3928511" cy="523220"/>
          </a:xfrm>
          <a:prstGeom prst="rect">
            <a:avLst/>
          </a:prstGeom>
        </p:spPr>
        <p:txBody>
          <a:bodyPr wrap="none">
            <a:spAutoFit/>
          </a:bodyPr>
          <a:lstStyle/>
          <a:p>
            <a:r>
              <a:rPr lang="tr-TR" sz="2800" b="1" dirty="0" smtClean="0"/>
              <a:t>4.2.9. Şer’u Men Kablena</a:t>
            </a:r>
            <a:endParaRPr lang="tr-TR" sz="2800" dirty="0"/>
          </a:p>
        </p:txBody>
      </p:sp>
      <p:sp>
        <p:nvSpPr>
          <p:cNvPr id="6" name="5 Dikdörtgen"/>
          <p:cNvSpPr/>
          <p:nvPr/>
        </p:nvSpPr>
        <p:spPr>
          <a:xfrm>
            <a:off x="4857752" y="2500306"/>
            <a:ext cx="3286148" cy="38576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Sözlükte “bizden öncekilerin şeriatı/şeriatları” anlamına gelen</a:t>
            </a:r>
          </a:p>
          <a:p>
            <a:pPr algn="ctr"/>
            <a:r>
              <a:rPr lang="tr-TR" sz="2400" dirty="0" smtClean="0"/>
              <a:t>şer’u men kablena tabiri, Hz. Muhammed’den (s.a.v) önceki</a:t>
            </a:r>
          </a:p>
          <a:p>
            <a:pPr algn="ctr"/>
            <a:r>
              <a:rPr lang="tr-TR" sz="2400" dirty="0" smtClean="0"/>
              <a:t>peygamberler vasıtasıyla bildirilen dinî hükümler anlamındadır.</a:t>
            </a:r>
            <a:endParaRPr lang="tr-TR" sz="2400" dirty="0"/>
          </a:p>
        </p:txBody>
      </p:sp>
      <p:pic>
        <p:nvPicPr>
          <p:cNvPr id="2050" name="Picture 2"/>
          <p:cNvPicPr>
            <a:picLocks noChangeAspect="1" noChangeArrowheads="1"/>
          </p:cNvPicPr>
          <p:nvPr/>
        </p:nvPicPr>
        <p:blipFill>
          <a:blip r:embed="rId4"/>
          <a:srcRect/>
          <a:stretch>
            <a:fillRect/>
          </a:stretch>
        </p:blipFill>
        <p:spPr bwMode="auto">
          <a:xfrm>
            <a:off x="285720" y="2500306"/>
            <a:ext cx="4378086" cy="2857520"/>
          </a:xfrm>
          <a:prstGeom prst="rect">
            <a:avLst/>
          </a:prstGeom>
          <a:ln>
            <a:headEnd/>
            <a:tailEnd/>
          </a:ln>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randombar(horizontal)">
                                      <p:cBhvr>
                                        <p:cTn id="15" dur="500"/>
                                        <p:tgtEl>
                                          <p:spTgt spid="2050"/>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785786" y="571480"/>
            <a:ext cx="2648354" cy="523220"/>
          </a:xfrm>
          <a:prstGeom prst="rect">
            <a:avLst/>
          </a:prstGeom>
        </p:spPr>
        <p:txBody>
          <a:bodyPr wrap="none">
            <a:spAutoFit/>
          </a:bodyPr>
          <a:lstStyle/>
          <a:p>
            <a:r>
              <a:rPr lang="tr-TR" sz="2800" b="1" dirty="0" smtClean="0"/>
              <a:t>4.2. Fer’î Deliller</a:t>
            </a:r>
            <a:endParaRPr lang="tr-TR" sz="2800" dirty="0"/>
          </a:p>
        </p:txBody>
      </p:sp>
      <p:sp>
        <p:nvSpPr>
          <p:cNvPr id="5" name="4 Dikdörtgen"/>
          <p:cNvSpPr/>
          <p:nvPr/>
        </p:nvSpPr>
        <p:spPr>
          <a:xfrm>
            <a:off x="428596" y="1571612"/>
            <a:ext cx="3928511" cy="523220"/>
          </a:xfrm>
          <a:prstGeom prst="rect">
            <a:avLst/>
          </a:prstGeom>
        </p:spPr>
        <p:txBody>
          <a:bodyPr wrap="none">
            <a:spAutoFit/>
          </a:bodyPr>
          <a:lstStyle/>
          <a:p>
            <a:r>
              <a:rPr lang="tr-TR" sz="2800" b="1" dirty="0" smtClean="0"/>
              <a:t>4.2.9. Şer’u Men Kablena</a:t>
            </a:r>
            <a:endParaRPr lang="tr-TR" sz="2800" dirty="0"/>
          </a:p>
        </p:txBody>
      </p:sp>
      <p:sp>
        <p:nvSpPr>
          <p:cNvPr id="7" name="6 Dikdörtgen"/>
          <p:cNvSpPr/>
          <p:nvPr/>
        </p:nvSpPr>
        <p:spPr>
          <a:xfrm>
            <a:off x="4500562" y="2500306"/>
            <a:ext cx="4286280" cy="38576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Kur’an ve sünnette yer almayan önceki ilâhî tebliğlerin </a:t>
            </a:r>
            <a:r>
              <a:rPr lang="tr-TR" sz="2400" dirty="0" smtClean="0"/>
              <a:t>geçerliliği ve </a:t>
            </a:r>
            <a:r>
              <a:rPr lang="tr-TR" sz="2400" dirty="0" smtClean="0"/>
              <a:t>bağlayıcılığı yoktur. Önceki ilâhî dinlere ait </a:t>
            </a:r>
            <a:r>
              <a:rPr lang="tr-TR" sz="2400" dirty="0" smtClean="0"/>
              <a:t>tebliğde olan </a:t>
            </a:r>
            <a:r>
              <a:rPr lang="tr-TR" sz="2400" dirty="0" smtClean="0"/>
              <a:t>ve aynı zamanda Kur’an-ı Kerim’de veya Hz. </a:t>
            </a:r>
            <a:r>
              <a:rPr lang="tr-TR" sz="2400" dirty="0" smtClean="0"/>
              <a:t>Peygamber’in hadislerinde </a:t>
            </a:r>
            <a:r>
              <a:rPr lang="tr-TR" sz="2400" dirty="0" smtClean="0"/>
              <a:t>yer alan hükümler eğer nesh edilmişse yine bağlayıcı</a:t>
            </a:r>
          </a:p>
          <a:p>
            <a:pPr algn="ctr"/>
            <a:r>
              <a:rPr lang="tr-TR" sz="2400" dirty="0" smtClean="0"/>
              <a:t>değildir.</a:t>
            </a:r>
            <a:endParaRPr lang="tr-TR" sz="2400" dirty="0"/>
          </a:p>
        </p:txBody>
      </p:sp>
      <p:pic>
        <p:nvPicPr>
          <p:cNvPr id="8" name="Picture 2"/>
          <p:cNvPicPr>
            <a:picLocks noChangeAspect="1" noChangeArrowheads="1"/>
          </p:cNvPicPr>
          <p:nvPr/>
        </p:nvPicPr>
        <p:blipFill>
          <a:blip r:embed="rId4"/>
          <a:srcRect/>
          <a:stretch>
            <a:fillRect/>
          </a:stretch>
        </p:blipFill>
        <p:spPr bwMode="auto">
          <a:xfrm>
            <a:off x="285720" y="2500306"/>
            <a:ext cx="4000528" cy="2857519"/>
          </a:xfrm>
          <a:prstGeom prst="rect">
            <a:avLst/>
          </a:prstGeom>
          <a:ln>
            <a:headEnd/>
            <a:tailEnd/>
          </a:ln>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2 Dikdörtgen"/>
          <p:cNvSpPr/>
          <p:nvPr/>
        </p:nvSpPr>
        <p:spPr>
          <a:xfrm>
            <a:off x="642910" y="571480"/>
            <a:ext cx="4509320" cy="523220"/>
          </a:xfrm>
          <a:prstGeom prst="rect">
            <a:avLst/>
          </a:prstGeom>
        </p:spPr>
        <p:txBody>
          <a:bodyPr wrap="square">
            <a:spAutoFit/>
          </a:bodyPr>
          <a:lstStyle/>
          <a:p>
            <a:pPr>
              <a:spcAft>
                <a:spcPts val="600"/>
              </a:spcAft>
            </a:pPr>
            <a:r>
              <a:rPr lang="tr-TR" sz="2800" b="1" dirty="0" smtClean="0"/>
              <a:t>1.1. Ehliyetin Şartları</a:t>
            </a:r>
          </a:p>
        </p:txBody>
      </p:sp>
      <p:sp>
        <p:nvSpPr>
          <p:cNvPr id="5" name="4 Dikdörtgen"/>
          <p:cNvSpPr/>
          <p:nvPr/>
        </p:nvSpPr>
        <p:spPr>
          <a:xfrm>
            <a:off x="214282" y="1428736"/>
            <a:ext cx="3000396" cy="150019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b="1" dirty="0" smtClean="0"/>
              <a:t>Vücub (hak sahibi olma) ehliyeti</a:t>
            </a:r>
            <a:endParaRPr lang="tr-TR" sz="2400" dirty="0"/>
          </a:p>
        </p:txBody>
      </p:sp>
      <p:sp>
        <p:nvSpPr>
          <p:cNvPr id="6" name="5 Dikdörtgen"/>
          <p:cNvSpPr/>
          <p:nvPr/>
        </p:nvSpPr>
        <p:spPr>
          <a:xfrm>
            <a:off x="214282" y="3214686"/>
            <a:ext cx="4357718" cy="314327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İnsanların bir takım haklara sahip olabilmesi ve onlardan yararlanabilecek durumda olmasıdır. </a:t>
            </a:r>
          </a:p>
          <a:p>
            <a:pPr algn="ctr"/>
            <a:r>
              <a:rPr lang="tr-TR" sz="2400" dirty="0" smtClean="0"/>
              <a:t>Böyle bir ehliyete sahip</a:t>
            </a:r>
          </a:p>
          <a:p>
            <a:pPr algn="ctr"/>
            <a:r>
              <a:rPr lang="tr-TR" sz="2400" dirty="0" smtClean="0"/>
              <a:t>olabilmek için insanın hayatta olması veya sağ doğmuş olması</a:t>
            </a:r>
          </a:p>
          <a:p>
            <a:pPr algn="ctr"/>
            <a:r>
              <a:rPr lang="tr-TR" sz="2400" dirty="0" smtClean="0"/>
              <a:t>yeterlidir.</a:t>
            </a:r>
            <a:endParaRPr lang="tr-TR" sz="2400" dirty="0"/>
          </a:p>
        </p:txBody>
      </p:sp>
      <p:pic>
        <p:nvPicPr>
          <p:cNvPr id="2050" name="Picture 2"/>
          <p:cNvPicPr>
            <a:picLocks noChangeAspect="1" noChangeArrowheads="1"/>
          </p:cNvPicPr>
          <p:nvPr/>
        </p:nvPicPr>
        <p:blipFill>
          <a:blip r:embed="rId3"/>
          <a:srcRect/>
          <a:stretch>
            <a:fillRect/>
          </a:stretch>
        </p:blipFill>
        <p:spPr bwMode="auto">
          <a:xfrm>
            <a:off x="4786314" y="1428736"/>
            <a:ext cx="4114805" cy="4991985"/>
          </a:xfrm>
          <a:prstGeom prst="rect">
            <a:avLst/>
          </a:prstGeom>
          <a:ln>
            <a:headEnd/>
            <a:tailEnd/>
          </a:ln>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randombar(horizontal)">
                                      <p:cBhvr>
                                        <p:cTn id="18"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Ensar vakfı siyer  çalışmaları\fotoğraflar\83066069_0_b8d3_88a91e8c_L.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571472" y="571480"/>
            <a:ext cx="4509320" cy="523220"/>
          </a:xfrm>
          <a:prstGeom prst="rect">
            <a:avLst/>
          </a:prstGeom>
        </p:spPr>
        <p:txBody>
          <a:bodyPr wrap="square">
            <a:spAutoFit/>
          </a:bodyPr>
          <a:lstStyle/>
          <a:p>
            <a:pPr>
              <a:spcAft>
                <a:spcPts val="600"/>
              </a:spcAft>
            </a:pPr>
            <a:r>
              <a:rPr lang="tr-TR" sz="2800" b="1" dirty="0" smtClean="0"/>
              <a:t>1.1. Ehliyetin Şartları</a:t>
            </a:r>
          </a:p>
        </p:txBody>
      </p:sp>
      <p:sp>
        <p:nvSpPr>
          <p:cNvPr id="14" name="13 Dikdörtgen"/>
          <p:cNvSpPr/>
          <p:nvPr/>
        </p:nvSpPr>
        <p:spPr>
          <a:xfrm>
            <a:off x="357158" y="1500174"/>
            <a:ext cx="2428892" cy="150019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b="1" dirty="0" smtClean="0"/>
              <a:t>Edâ (yapma) ehliyeti:</a:t>
            </a:r>
            <a:endParaRPr lang="tr-TR" sz="2400" dirty="0"/>
          </a:p>
        </p:txBody>
      </p:sp>
      <p:sp>
        <p:nvSpPr>
          <p:cNvPr id="15" name="14 Dikdörtgen"/>
          <p:cNvSpPr/>
          <p:nvPr/>
        </p:nvSpPr>
        <p:spPr>
          <a:xfrm>
            <a:off x="357158" y="3429000"/>
            <a:ext cx="4714908" cy="292895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2400" dirty="0" smtClean="0"/>
              <a:t>İnsanın sahip olduğu hakları kullanabilecek durumda olmasıdır. </a:t>
            </a:r>
          </a:p>
          <a:p>
            <a:endParaRPr lang="tr-TR" sz="2400" dirty="0" smtClean="0"/>
          </a:p>
          <a:p>
            <a:r>
              <a:rPr lang="tr-TR" sz="2400" dirty="0" smtClean="0"/>
              <a:t>Edâ ehliyetine sahip olmak için insanın, temyiz gücüne</a:t>
            </a:r>
          </a:p>
          <a:p>
            <a:r>
              <a:rPr lang="tr-TR" sz="2400" dirty="0" smtClean="0"/>
              <a:t>sahip </a:t>
            </a:r>
            <a:r>
              <a:rPr lang="tr-TR" sz="2400" dirty="0" smtClean="0"/>
              <a:t>olmalıdır</a:t>
            </a:r>
            <a:endParaRPr lang="tr-TR" sz="2400" dirty="0"/>
          </a:p>
        </p:txBody>
      </p:sp>
      <p:sp>
        <p:nvSpPr>
          <p:cNvPr id="6" name="5 Dikdörtgen"/>
          <p:cNvSpPr/>
          <p:nvPr/>
        </p:nvSpPr>
        <p:spPr>
          <a:xfrm>
            <a:off x="6000760" y="1428736"/>
            <a:ext cx="2786082" cy="200026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b="1" dirty="0" smtClean="0">
                <a:solidFill>
                  <a:srgbClr val="FF0000"/>
                </a:solidFill>
              </a:rPr>
              <a:t>Temyiz</a:t>
            </a:r>
          </a:p>
          <a:p>
            <a:pPr algn="ctr"/>
            <a:r>
              <a:rPr lang="tr-TR" sz="2400" dirty="0" smtClean="0"/>
              <a:t>iyi ile kötüyü, yararlı ile zararlıyı ayırt edebilme gücüne denir.</a:t>
            </a:r>
            <a:endParaRPr lang="tr-TR" sz="2400" dirty="0"/>
          </a:p>
        </p:txBody>
      </p:sp>
      <p:sp>
        <p:nvSpPr>
          <p:cNvPr id="7" name="6 Dikdörtgen"/>
          <p:cNvSpPr/>
          <p:nvPr/>
        </p:nvSpPr>
        <p:spPr>
          <a:xfrm>
            <a:off x="6000760" y="4357694"/>
            <a:ext cx="2786082" cy="200026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400" dirty="0" smtClean="0"/>
              <a:t>Temyiz gücene sahip olana da </a:t>
            </a:r>
            <a:r>
              <a:rPr lang="tr-TR" sz="2400" b="1" i="1" dirty="0" smtClean="0">
                <a:solidFill>
                  <a:srgbClr val="FF0000"/>
                </a:solidFill>
              </a:rPr>
              <a:t>mümeyyiz</a:t>
            </a:r>
            <a:r>
              <a:rPr lang="tr-TR" sz="2400" b="1" i="1" dirty="0" smtClean="0"/>
              <a:t> </a:t>
            </a:r>
            <a:r>
              <a:rPr lang="tr-TR" sz="2400" dirty="0" smtClean="0"/>
              <a:t>denir.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P spid="15" grpId="0" animBg="1"/>
      <p:bldP spid="6" grpId="0" animBg="1"/>
      <p:bldP spid="7"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3109</TotalTime>
  <Words>3218</Words>
  <Application>Microsoft Office PowerPoint</Application>
  <PresentationFormat>Ekran Gösterisi (4:3)</PresentationFormat>
  <Paragraphs>669</Paragraphs>
  <Slides>78</Slides>
  <Notes>56</Notes>
  <HiddenSlides>0</HiddenSlides>
  <MMClips>0</MMClips>
  <ScaleCrop>false</ScaleCrop>
  <HeadingPairs>
    <vt:vector size="4" baseType="variant">
      <vt:variant>
        <vt:lpstr>Tema</vt:lpstr>
      </vt:variant>
      <vt:variant>
        <vt:i4>1</vt:i4>
      </vt:variant>
      <vt:variant>
        <vt:lpstr>Slayt Başlıkları</vt:lpstr>
      </vt:variant>
      <vt:variant>
        <vt:i4>78</vt:i4>
      </vt:variant>
    </vt:vector>
  </HeadingPairs>
  <TitlesOfParts>
    <vt:vector size="79"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AKTS.PC</dc:creator>
  <cp:lastModifiedBy>AKTS.PC</cp:lastModifiedBy>
  <cp:revision>265</cp:revision>
  <dcterms:created xsi:type="dcterms:W3CDTF">2016-09-30T16:36:30Z</dcterms:created>
  <dcterms:modified xsi:type="dcterms:W3CDTF">2017-12-07T19:59:22Z</dcterms:modified>
</cp:coreProperties>
</file>