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7" r:id="rId9"/>
    <p:sldId id="289" r:id="rId10"/>
    <p:sldId id="288" r:id="rId11"/>
    <p:sldId id="290" r:id="rId12"/>
    <p:sldId id="291" r:id="rId13"/>
    <p:sldId id="292" r:id="rId14"/>
    <p:sldId id="293" r:id="rId15"/>
    <p:sldId id="294" r:id="rId16"/>
    <p:sldId id="265" r:id="rId17"/>
    <p:sldId id="274" r:id="rId18"/>
    <p:sldId id="266" r:id="rId19"/>
    <p:sldId id="267" r:id="rId20"/>
    <p:sldId id="268" r:id="rId21"/>
    <p:sldId id="269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95" r:id="rId35"/>
    <p:sldId id="301" r:id="rId36"/>
    <p:sldId id="296" r:id="rId37"/>
    <p:sldId id="297" r:id="rId38"/>
    <p:sldId id="298" r:id="rId39"/>
    <p:sldId id="299" r:id="rId40"/>
    <p:sldId id="300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330" r:id="rId70"/>
    <p:sldId id="331" r:id="rId71"/>
    <p:sldId id="332" r:id="rId7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85" autoAdjust="0"/>
    <p:restoredTop sz="94660"/>
  </p:normalViewPr>
  <p:slideViewPr>
    <p:cSldViewPr>
      <p:cViewPr varScale="1">
        <p:scale>
          <a:sx n="68" d="100"/>
          <a:sy n="68" d="100"/>
        </p:scale>
        <p:origin x="-5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DC1CA-68EE-4B85-AACD-118AD6D6E9AA}" type="datetimeFigureOut">
              <a:rPr lang="tr-TR" smtClean="0"/>
              <a:pPr/>
              <a:t>4.11.2017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FF612-C8CC-4485-B7F4-5AD36870F1A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ahdethaber.com/upload/resimler/321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71472" y="785794"/>
            <a:ext cx="77153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6000" b="1" dirty="0" smtClean="0"/>
              <a:t>FIKIH İLMİNİN DOĞUŞU, </a:t>
            </a:r>
          </a:p>
          <a:p>
            <a:pPr algn="ctr"/>
            <a:r>
              <a:rPr lang="tr-TR" sz="6000" b="1" dirty="0" smtClean="0"/>
              <a:t>GELİŞMESİ</a:t>
            </a:r>
          </a:p>
          <a:p>
            <a:pPr algn="ctr"/>
            <a:r>
              <a:rPr lang="tr-TR" sz="6000" b="1" dirty="0" smtClean="0"/>
              <a:t> VE </a:t>
            </a:r>
          </a:p>
          <a:p>
            <a:pPr algn="ctr"/>
            <a:r>
              <a:rPr lang="tr-TR" sz="6000" b="1" dirty="0" smtClean="0"/>
              <a:t>İCTİHAD</a:t>
            </a:r>
            <a:endParaRPr lang="tr-TR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http://www.nedarc.org/tutorials/utilizingData/chooseCommunicationMethods/images/questio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143248"/>
            <a:ext cx="2305050" cy="224790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4 Dikdörtgen"/>
          <p:cNvSpPr/>
          <p:nvPr/>
        </p:nvSpPr>
        <p:spPr>
          <a:xfrm>
            <a:off x="357158" y="428604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1.1. Hz. Peygamber Dönemi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28596" y="1142984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Teşri (yeni hüküm koyma)</a:t>
            </a:r>
          </a:p>
        </p:txBody>
      </p:sp>
      <p:sp>
        <p:nvSpPr>
          <p:cNvPr id="7" name="6 Dikdörtgen"/>
          <p:cNvSpPr/>
          <p:nvPr/>
        </p:nvSpPr>
        <p:spPr>
          <a:xfrm>
            <a:off x="500034" y="2143116"/>
            <a:ext cx="1571636" cy="7858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Örnek</a:t>
            </a:r>
            <a:endParaRPr lang="tr-TR" sz="2400" b="1" dirty="0"/>
          </a:p>
        </p:txBody>
      </p:sp>
      <p:sp>
        <p:nvSpPr>
          <p:cNvPr id="8" name="7 Oval"/>
          <p:cNvSpPr/>
          <p:nvPr/>
        </p:nvSpPr>
        <p:spPr>
          <a:xfrm>
            <a:off x="6072198" y="285728"/>
            <a:ext cx="2714644" cy="250033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Bedir savaşı sonrasında esirler ne olacak?</a:t>
            </a:r>
            <a:endParaRPr lang="tr-TR" sz="2400" b="1" dirty="0"/>
          </a:p>
        </p:txBody>
      </p:sp>
      <p:sp>
        <p:nvSpPr>
          <p:cNvPr id="9" name="8 Oval"/>
          <p:cNvSpPr/>
          <p:nvPr/>
        </p:nvSpPr>
        <p:spPr>
          <a:xfrm>
            <a:off x="3143240" y="2928934"/>
            <a:ext cx="357190" cy="35719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929058" y="2500306"/>
            <a:ext cx="357190" cy="35719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4786314" y="2143116"/>
            <a:ext cx="357190" cy="35719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5500694" y="1785926"/>
            <a:ext cx="357190" cy="35719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3555" name="Picture 3" descr="D:\Ensar vakfı siyer  çalışmaları\fotoğraflar\galeri_sir-tutma-jpg_980661775_14454479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429000"/>
            <a:ext cx="5449032" cy="31221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571472" y="1643050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Hükümlerde tedricîlik</a:t>
            </a:r>
          </a:p>
        </p:txBody>
      </p:sp>
      <p:sp>
        <p:nvSpPr>
          <p:cNvPr id="5" name="4 Dikdörtgen"/>
          <p:cNvSpPr/>
          <p:nvPr/>
        </p:nvSpPr>
        <p:spPr>
          <a:xfrm>
            <a:off x="4786314" y="1643050"/>
            <a:ext cx="2928958" cy="37147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Toplumun </a:t>
            </a:r>
            <a:r>
              <a:rPr lang="tr-TR" sz="2400" dirty="0"/>
              <a:t>henüz hazır olmadığı bazı konularda,</a:t>
            </a:r>
          </a:p>
          <a:p>
            <a:pPr algn="ctr"/>
            <a:r>
              <a:rPr lang="tr-TR" sz="2400" dirty="0" smtClean="0"/>
              <a:t>hükümlerin </a:t>
            </a:r>
            <a:r>
              <a:rPr lang="tr-TR" sz="2400" dirty="0"/>
              <a:t>zaman içinde aşamalı bir</a:t>
            </a:r>
          </a:p>
          <a:p>
            <a:pPr algn="ctr"/>
            <a:r>
              <a:rPr lang="tr-TR" sz="2400" dirty="0"/>
              <a:t>şekilde </a:t>
            </a:r>
            <a:r>
              <a:rPr lang="tr-TR" sz="2400" dirty="0" smtClean="0"/>
              <a:t>konulmasıdır.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57158" y="428604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1.1. Hz. Peygamber Dönemi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428596" y="1142984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Hükümlerde tedricîlik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57158" y="428604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1.1. Hz. Peygamber Dönemi</a:t>
            </a:r>
          </a:p>
        </p:txBody>
      </p:sp>
      <p:sp>
        <p:nvSpPr>
          <p:cNvPr id="8" name="7 Dikdörtgen"/>
          <p:cNvSpPr/>
          <p:nvPr/>
        </p:nvSpPr>
        <p:spPr>
          <a:xfrm>
            <a:off x="428596" y="2214554"/>
            <a:ext cx="1928826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Örnek</a:t>
            </a:r>
            <a:endParaRPr lang="tr-TR" sz="2400" b="1" dirty="0"/>
          </a:p>
        </p:txBody>
      </p:sp>
      <p:pic>
        <p:nvPicPr>
          <p:cNvPr id="21506" name="Picture 2" descr="http://blog.atomiclearning.com/sites/blogs.atomiclearning.com/files/char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2"/>
            <a:ext cx="2571736" cy="2639522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643438" y="1928802"/>
            <a:ext cx="307183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İçkinin Yasaklanması </a:t>
            </a:r>
            <a:endParaRPr lang="tr-TR" sz="2400" dirty="0"/>
          </a:p>
        </p:txBody>
      </p:sp>
      <p:sp>
        <p:nvSpPr>
          <p:cNvPr id="13" name="12 Dikdörtgen"/>
          <p:cNvSpPr/>
          <p:nvPr/>
        </p:nvSpPr>
        <p:spPr>
          <a:xfrm>
            <a:off x="3929058" y="3071810"/>
            <a:ext cx="4643470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Zararının faydasından çok olduğu</a:t>
            </a:r>
            <a:r>
              <a:rPr lang="tr-TR" sz="2400" i="1" dirty="0" smtClean="0"/>
              <a:t> </a:t>
            </a:r>
            <a:r>
              <a:rPr lang="tr-TR" sz="1600" i="1" dirty="0" smtClean="0"/>
              <a:t>(Bakara suresi, 219)</a:t>
            </a:r>
            <a:endParaRPr lang="tr-TR" sz="1600" dirty="0"/>
          </a:p>
        </p:txBody>
      </p:sp>
      <p:sp>
        <p:nvSpPr>
          <p:cNvPr id="14" name="13 Dikdörtgen"/>
          <p:cNvSpPr/>
          <p:nvPr/>
        </p:nvSpPr>
        <p:spPr>
          <a:xfrm>
            <a:off x="3929058" y="4143380"/>
            <a:ext cx="4643470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İçkiliyken namaza yaklaşılmaması</a:t>
            </a:r>
            <a:r>
              <a:rPr lang="tr-TR" sz="2400" i="1" dirty="0" smtClean="0"/>
              <a:t> </a:t>
            </a:r>
            <a:r>
              <a:rPr lang="tr-TR" sz="1600" i="1" dirty="0" smtClean="0"/>
              <a:t>(Nisâ suresi, 43.)</a:t>
            </a:r>
            <a:endParaRPr lang="tr-TR" sz="1600" dirty="0"/>
          </a:p>
        </p:txBody>
      </p:sp>
      <p:sp>
        <p:nvSpPr>
          <p:cNvPr id="15" name="14 Dikdörtgen"/>
          <p:cNvSpPr/>
          <p:nvPr/>
        </p:nvSpPr>
        <p:spPr>
          <a:xfrm>
            <a:off x="3929058" y="5286388"/>
            <a:ext cx="4643470" cy="128588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İçkinin şeytan işi pislik olduğu, haramlığı</a:t>
            </a:r>
          </a:p>
          <a:p>
            <a:pPr algn="ctr"/>
            <a:r>
              <a:rPr lang="tr-TR" sz="2400" i="1" dirty="0" smtClean="0"/>
              <a:t> </a:t>
            </a:r>
            <a:r>
              <a:rPr lang="tr-TR" sz="1600" i="1" dirty="0" smtClean="0"/>
              <a:t>(Mâide suresi, 90-91.)</a:t>
            </a:r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500034" y="1571612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Hükümlerde kolaylık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57158" y="428604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1.1. Hz. Peygamber Dönemi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714876" y="1571612"/>
            <a:ext cx="2643206" cy="414340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Fıkhi hükümlerin özünü </a:t>
            </a:r>
            <a:r>
              <a:rPr lang="tr-TR" sz="2400" dirty="0" smtClean="0"/>
              <a:t>İslam’ın kolaylık ilkesi oluşturur.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85720" y="285728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1.1. Hz. Peygamber Dönemi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57158" y="928670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Hükümlerde kolaylık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57158" y="2000240"/>
            <a:ext cx="1643074" cy="9286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Örnek</a:t>
            </a:r>
            <a:endParaRPr lang="tr-TR" sz="2400" b="1" dirty="0"/>
          </a:p>
        </p:txBody>
      </p:sp>
      <p:pic>
        <p:nvPicPr>
          <p:cNvPr id="8" name="Picture 2" descr="http://www.yenislayt.com/upload/d9bb539f8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85850" y="3571876"/>
            <a:ext cx="2988213" cy="3075396"/>
          </a:xfrm>
          <a:prstGeom prst="rect">
            <a:avLst/>
          </a:prstGeom>
          <a:noFill/>
        </p:spPr>
      </p:pic>
      <p:sp>
        <p:nvSpPr>
          <p:cNvPr id="10" name="9 Oval"/>
          <p:cNvSpPr/>
          <p:nvPr/>
        </p:nvSpPr>
        <p:spPr>
          <a:xfrm>
            <a:off x="2357422" y="3000372"/>
            <a:ext cx="357190" cy="28575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1928794" y="3286124"/>
            <a:ext cx="357190" cy="28575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 rot="10800000" flipV="1">
            <a:off x="3143240" y="1785926"/>
            <a:ext cx="2286016" cy="228601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“Bunları ne artırırım ne de azaltırım.”</a:t>
            </a:r>
          </a:p>
          <a:p>
            <a:pPr algn="ctr"/>
            <a:r>
              <a:rPr lang="tr-TR" sz="2400" dirty="0" smtClean="0"/>
              <a:t>Der.</a:t>
            </a:r>
            <a:endParaRPr lang="tr-TR" sz="2400" dirty="0"/>
          </a:p>
        </p:txBody>
      </p:sp>
      <p:sp>
        <p:nvSpPr>
          <p:cNvPr id="16" name="15 Dikdörtgen"/>
          <p:cNvSpPr/>
          <p:nvPr/>
        </p:nvSpPr>
        <p:spPr>
          <a:xfrm>
            <a:off x="5929322" y="428604"/>
            <a:ext cx="2928958" cy="42148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İslam hakkında bilgi almak isteyen birisine Hz. Peygamber; günde beş vakit namaz, ramazanda oruç ve zekât ibadetlerini yerine getirmesi gerektiğini söylediğinde adam,</a:t>
            </a:r>
            <a:endParaRPr lang="tr-TR" sz="2400" dirty="0"/>
          </a:p>
        </p:txBody>
      </p:sp>
      <p:sp>
        <p:nvSpPr>
          <p:cNvPr id="17" name="16 Oval"/>
          <p:cNvSpPr/>
          <p:nvPr/>
        </p:nvSpPr>
        <p:spPr>
          <a:xfrm>
            <a:off x="2714612" y="2786058"/>
            <a:ext cx="357190" cy="28575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460" name="AutoShape 4" descr="hz.muhammed amblem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66" name="Picture 10" descr="http://www.store2apps.info/wp-content/uploads/2014/11/copyf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643446"/>
            <a:ext cx="1886567" cy="17859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2" name="21 Sağ Ok"/>
          <p:cNvSpPr/>
          <p:nvPr/>
        </p:nvSpPr>
        <p:spPr>
          <a:xfrm>
            <a:off x="4643438" y="5357826"/>
            <a:ext cx="1143008" cy="57150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5929322" y="5072074"/>
            <a:ext cx="2928958" cy="135732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“Şayet sözünde doğru ise kurtulmuştur.” der.</a:t>
            </a:r>
            <a:endParaRPr lang="tr-TR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10" grpId="0" animBg="1"/>
      <p:bldP spid="12" grpId="0" animBg="1"/>
      <p:bldP spid="13" grpId="0" animBg="1"/>
      <p:bldP spid="16" grpId="0" animBg="1"/>
      <p:bldP spid="17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642918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1.1. Hz. Peygamber Dönemi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28596" y="1643050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Nesih (Hükmün Kaldırılması)</a:t>
            </a:r>
            <a:endParaRPr lang="tr-TR" sz="2400" b="1" dirty="0"/>
          </a:p>
        </p:txBody>
      </p:sp>
      <p:sp>
        <p:nvSpPr>
          <p:cNvPr id="7" name="6 Dikdörtgen"/>
          <p:cNvSpPr/>
          <p:nvPr/>
        </p:nvSpPr>
        <p:spPr>
          <a:xfrm>
            <a:off x="4572000" y="1643050"/>
            <a:ext cx="3643338" cy="464347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Herhangi </a:t>
            </a:r>
            <a:r>
              <a:rPr lang="tr-TR" sz="2400" dirty="0"/>
              <a:t>bir ibadete veya muameleye ait dini bir hükmün ve emrin yerine daha sonradan diğer bir hükmün ve emrin gelmesidir. </a:t>
            </a:r>
            <a:endParaRPr lang="tr-TR" sz="2400" dirty="0" smtClean="0"/>
          </a:p>
          <a:p>
            <a:pPr algn="ctr"/>
            <a:endParaRPr lang="tr-TR" sz="2400" dirty="0" smtClean="0"/>
          </a:p>
          <a:p>
            <a:pPr algn="ctr"/>
            <a:r>
              <a:rPr lang="tr-TR" sz="2400" dirty="0" smtClean="0"/>
              <a:t>Bu dönemde bazı </a:t>
            </a:r>
            <a:r>
              <a:rPr lang="tr-TR" sz="2400" dirty="0"/>
              <a:t>uygulamaların vahiyle nesh edildiği (değiştirildiği) bilinmektedir.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428604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tr-TR" sz="2800" b="1" dirty="0" smtClean="0"/>
              <a:t>1.1. Hz. Peygamber Dönemi</a:t>
            </a:r>
          </a:p>
        </p:txBody>
      </p:sp>
      <p:pic>
        <p:nvPicPr>
          <p:cNvPr id="5121" name="Picture 1" descr="D:\Ensar vakfı siyer  çalışmaları\fotoğraflar\7k8s3eqqbd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1000108"/>
            <a:ext cx="3490931" cy="3328141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500430" y="2714620"/>
            <a:ext cx="5143536" cy="257176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Nesh olayı vahyin sona ermesiyle yani Peygamberimizin vefatı ile son bulmuştur.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428604"/>
            <a:ext cx="3169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tr-TR" sz="2800" b="1" dirty="0" smtClean="0"/>
              <a:t>1.2. Sahabe Dönemi</a:t>
            </a:r>
          </a:p>
        </p:txBody>
      </p:sp>
      <p:sp>
        <p:nvSpPr>
          <p:cNvPr id="5" name="4 Dikdörtgen"/>
          <p:cNvSpPr/>
          <p:nvPr/>
        </p:nvSpPr>
        <p:spPr>
          <a:xfrm>
            <a:off x="285720" y="1214422"/>
            <a:ext cx="2214578" cy="27860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dönem, dört halife ve Emeviler döneminin başlarını kapsar.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2714612" y="2928934"/>
            <a:ext cx="6072230" cy="32861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Sahabe arasında kendi re'yi ile ictihad yapanlar olmakla birlikte onlar hata yapma endişesiyle kendi re'yleri ile ictihad yapma yerine çoğunlukla şura yoluyla ictihad yapmayı tercih etmişlerdir. Bu da "</a:t>
            </a:r>
            <a:r>
              <a:rPr lang="tr-TR" sz="2400" dirty="0" smtClean="0">
                <a:solidFill>
                  <a:srgbClr val="FF0000"/>
                </a:solidFill>
              </a:rPr>
              <a:t>sahabe</a:t>
            </a: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icması</a:t>
            </a:r>
            <a:r>
              <a:rPr lang="tr-TR" sz="2400" dirty="0" smtClean="0"/>
              <a:t>"nı ortaya çıkarmıştır.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428604"/>
            <a:ext cx="3169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tr-TR" sz="2800" b="1" dirty="0" smtClean="0"/>
              <a:t>1.2. Sahabe Dönemi</a:t>
            </a:r>
          </a:p>
        </p:txBody>
      </p:sp>
      <p:sp>
        <p:nvSpPr>
          <p:cNvPr id="5" name="4 Dikdörtgen"/>
          <p:cNvSpPr/>
          <p:nvPr/>
        </p:nvSpPr>
        <p:spPr>
          <a:xfrm>
            <a:off x="500034" y="1214422"/>
            <a:ext cx="8429684" cy="6429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Çokça içtihatta bulunan müçtehid sahabeler:</a:t>
            </a:r>
            <a:endParaRPr lang="tr-TR" sz="2400" dirty="0"/>
          </a:p>
        </p:txBody>
      </p:sp>
      <p:sp>
        <p:nvSpPr>
          <p:cNvPr id="6" name="5 Oval"/>
          <p:cNvSpPr/>
          <p:nvPr/>
        </p:nvSpPr>
        <p:spPr>
          <a:xfrm>
            <a:off x="214282" y="3286124"/>
            <a:ext cx="1785950" cy="178595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Hz. Ömer</a:t>
            </a:r>
            <a:endParaRPr lang="tr-TR" sz="2400" dirty="0"/>
          </a:p>
        </p:txBody>
      </p:sp>
      <p:sp>
        <p:nvSpPr>
          <p:cNvPr id="7" name="6 Oval"/>
          <p:cNvSpPr/>
          <p:nvPr/>
        </p:nvSpPr>
        <p:spPr>
          <a:xfrm>
            <a:off x="2000232" y="2285992"/>
            <a:ext cx="1857388" cy="171451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Hz. Ali</a:t>
            </a:r>
            <a:endParaRPr lang="tr-TR" sz="2400" dirty="0"/>
          </a:p>
        </p:txBody>
      </p:sp>
      <p:sp>
        <p:nvSpPr>
          <p:cNvPr id="8" name="7 Oval"/>
          <p:cNvSpPr/>
          <p:nvPr/>
        </p:nvSpPr>
        <p:spPr>
          <a:xfrm>
            <a:off x="2000232" y="4357694"/>
            <a:ext cx="1928826" cy="171451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Abdullah b. Ömer</a:t>
            </a:r>
            <a:endParaRPr lang="tr-TR" sz="2400" dirty="0"/>
          </a:p>
        </p:txBody>
      </p:sp>
      <p:sp>
        <p:nvSpPr>
          <p:cNvPr id="9" name="8 Oval"/>
          <p:cNvSpPr/>
          <p:nvPr/>
        </p:nvSpPr>
        <p:spPr>
          <a:xfrm>
            <a:off x="4286248" y="4429132"/>
            <a:ext cx="1928826" cy="171451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Abdullah b. Abbas</a:t>
            </a:r>
            <a:endParaRPr lang="tr-TR" sz="2400" dirty="0"/>
          </a:p>
        </p:txBody>
      </p:sp>
      <p:sp>
        <p:nvSpPr>
          <p:cNvPr id="10" name="9 Oval"/>
          <p:cNvSpPr/>
          <p:nvPr/>
        </p:nvSpPr>
        <p:spPr>
          <a:xfrm>
            <a:off x="4286248" y="2357430"/>
            <a:ext cx="1928826" cy="171451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Abdullah b. Mes’ûd</a:t>
            </a:r>
            <a:endParaRPr lang="tr-TR" sz="2400" dirty="0"/>
          </a:p>
        </p:txBody>
      </p:sp>
      <p:sp>
        <p:nvSpPr>
          <p:cNvPr id="11" name="10 Oval"/>
          <p:cNvSpPr/>
          <p:nvPr/>
        </p:nvSpPr>
        <p:spPr>
          <a:xfrm>
            <a:off x="6715140" y="4357694"/>
            <a:ext cx="1857388" cy="171451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Hz. </a:t>
            </a:r>
            <a:r>
              <a:rPr lang="tr-TR" sz="2400" dirty="0" err="1" smtClean="0"/>
              <a:t>Aişe</a:t>
            </a:r>
            <a:endParaRPr lang="tr-TR" sz="2400" dirty="0"/>
          </a:p>
        </p:txBody>
      </p:sp>
      <p:sp>
        <p:nvSpPr>
          <p:cNvPr id="12" name="11 Oval"/>
          <p:cNvSpPr/>
          <p:nvPr/>
        </p:nvSpPr>
        <p:spPr>
          <a:xfrm>
            <a:off x="6715140" y="2357430"/>
            <a:ext cx="1785950" cy="171451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Zeyd b. Sabit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500034" y="500042"/>
            <a:ext cx="29675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1.3. Tâbiîn Dönemi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714348" y="1357298"/>
            <a:ext cx="2143140" cy="264320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dönem, Emeviler döneminin sonlarını teşkil eder.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286116" y="2285992"/>
            <a:ext cx="2428892" cy="32147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Tabiîn dönemindeki fakihler, ileride oluşacak olan meşhur mezhep imamlarının hocaları olmuştur. 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6143636" y="1428736"/>
            <a:ext cx="2143140" cy="264320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dönemde fıkıhla ilgili yazılı metinler ortaya çıkmaya başlamıştır.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ahdethaber.com/upload/resimler/321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000100" y="1071546"/>
            <a:ext cx="578647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tr-TR" sz="2800" dirty="0" smtClean="0"/>
              <a:t>Fıkhın Başlangıç Dönemi ve </a:t>
            </a:r>
            <a:r>
              <a:rPr lang="tr-TR" sz="2800" dirty="0" err="1" smtClean="0"/>
              <a:t>İctihad</a:t>
            </a:r>
            <a:r>
              <a:rPr lang="tr-TR" sz="2800" dirty="0" smtClean="0"/>
              <a:t> </a:t>
            </a:r>
          </a:p>
          <a:p>
            <a:pPr marL="342900" indent="-342900"/>
            <a:r>
              <a:rPr lang="tr-TR" sz="2800" dirty="0" smtClean="0"/>
              <a:t>1.1. Hz. Peygamber Dönemi </a:t>
            </a:r>
          </a:p>
          <a:p>
            <a:pPr marL="342900" indent="-342900"/>
            <a:r>
              <a:rPr lang="tr-TR" sz="2800" dirty="0" smtClean="0"/>
              <a:t>1.2. Sahabe Dönemi </a:t>
            </a:r>
          </a:p>
          <a:p>
            <a:pPr marL="342900" indent="-342900"/>
            <a:r>
              <a:rPr lang="tr-TR" sz="2800" dirty="0" smtClean="0"/>
              <a:t>1.3. Tâbiîn Dönemi </a:t>
            </a:r>
          </a:p>
          <a:p>
            <a:pPr marL="342900" indent="-342900"/>
            <a:r>
              <a:rPr lang="tr-TR" sz="2800" dirty="0" smtClean="0"/>
              <a:t>1.4. </a:t>
            </a:r>
            <a:r>
              <a:rPr lang="tr-TR" sz="2800" dirty="0" err="1" smtClean="0"/>
              <a:t>İctihad</a:t>
            </a:r>
            <a:r>
              <a:rPr lang="tr-TR" sz="2800" dirty="0" smtClean="0"/>
              <a:t> </a:t>
            </a:r>
          </a:p>
          <a:p>
            <a:pPr marL="342900" indent="-342900"/>
            <a:r>
              <a:rPr lang="tr-TR" sz="2800" dirty="0" smtClean="0"/>
              <a:t>1.4.1.</a:t>
            </a:r>
            <a:r>
              <a:rPr lang="tr-TR" sz="2800" dirty="0" err="1" smtClean="0"/>
              <a:t>İctihad</a:t>
            </a:r>
            <a:r>
              <a:rPr lang="tr-TR" sz="2800" dirty="0" smtClean="0"/>
              <a:t> ve </a:t>
            </a:r>
            <a:r>
              <a:rPr lang="tr-TR" sz="2800" dirty="0" err="1" smtClean="0"/>
              <a:t>İctihadın</a:t>
            </a:r>
            <a:r>
              <a:rPr lang="tr-TR" sz="2800" dirty="0" smtClean="0"/>
              <a:t> Konusu</a:t>
            </a:r>
          </a:p>
          <a:p>
            <a:pPr marL="342900" indent="-342900"/>
            <a:r>
              <a:rPr lang="tr-TR" sz="2800" dirty="0" smtClean="0"/>
              <a:t>1.4.2.</a:t>
            </a:r>
            <a:r>
              <a:rPr lang="tr-TR" sz="2800" dirty="0" err="1" smtClean="0"/>
              <a:t>İctihadın</a:t>
            </a:r>
            <a:r>
              <a:rPr lang="tr-TR" sz="2800" dirty="0" smtClean="0"/>
              <a:t> Şartları </a:t>
            </a:r>
          </a:p>
          <a:p>
            <a:pPr marL="342900" indent="-342900"/>
            <a:r>
              <a:rPr lang="tr-TR" sz="2800" dirty="0" smtClean="0"/>
              <a:t>1.4.3.</a:t>
            </a:r>
            <a:r>
              <a:rPr lang="tr-TR" sz="2800" dirty="0" err="1" smtClean="0"/>
              <a:t>İctihadın</a:t>
            </a:r>
            <a:r>
              <a:rPr lang="tr-TR" sz="2800" dirty="0" smtClean="0"/>
              <a:t> Gerekliliği </a:t>
            </a:r>
          </a:p>
          <a:p>
            <a:pPr marL="342900" indent="-342900"/>
            <a:endParaRPr lang="tr-T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500034" y="500042"/>
            <a:ext cx="29675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1.3. Tâbiîn Dönemi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571472" y="1357298"/>
            <a:ext cx="2571768" cy="27146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dönemde iki fıkıh merkezi ön plana çıkmıştır: </a:t>
            </a:r>
            <a:r>
              <a:rPr lang="tr-TR" sz="2400" dirty="0" smtClean="0">
                <a:solidFill>
                  <a:srgbClr val="FF0000"/>
                </a:solidFill>
              </a:rPr>
              <a:t>Hicaz </a:t>
            </a:r>
            <a:r>
              <a:rPr lang="tr-TR" sz="2400" dirty="0" smtClean="0"/>
              <a:t>(Medine) ve </a:t>
            </a:r>
            <a:r>
              <a:rPr lang="tr-TR" sz="2400" dirty="0" smtClean="0">
                <a:solidFill>
                  <a:srgbClr val="FF0000"/>
                </a:solidFill>
              </a:rPr>
              <a:t>Irak</a:t>
            </a:r>
            <a:r>
              <a:rPr lang="tr-TR" sz="2400" dirty="0" smtClean="0"/>
              <a:t> (Kufe).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4857752" y="1357298"/>
            <a:ext cx="2714644" cy="42862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Hicazlılara </a:t>
            </a:r>
            <a:r>
              <a:rPr lang="tr-TR" sz="2400" dirty="0" smtClean="0">
                <a:solidFill>
                  <a:srgbClr val="FF0000"/>
                </a:solidFill>
              </a:rPr>
              <a:t>Ehl-i Eser</a:t>
            </a:r>
            <a:r>
              <a:rPr lang="tr-TR" sz="2400" dirty="0" smtClean="0"/>
              <a:t>, Iraklılara </a:t>
            </a:r>
            <a:r>
              <a:rPr lang="tr-TR" sz="2400" dirty="0" smtClean="0">
                <a:solidFill>
                  <a:srgbClr val="FF0000"/>
                </a:solidFill>
              </a:rPr>
              <a:t>Ehl-i Rey </a:t>
            </a:r>
            <a:r>
              <a:rPr lang="tr-TR" sz="2400" dirty="0" smtClean="0"/>
              <a:t>denilir. Ehl-i Eser’in temsilcisi Medine’de </a:t>
            </a:r>
            <a:r>
              <a:rPr lang="tr-TR" sz="2400" dirty="0" smtClean="0">
                <a:solidFill>
                  <a:srgbClr val="FF0000"/>
                </a:solidFill>
              </a:rPr>
              <a:t>Said b. el-</a:t>
            </a:r>
            <a:r>
              <a:rPr lang="tr-TR" sz="2400" dirty="0" err="1" smtClean="0">
                <a:solidFill>
                  <a:srgbClr val="FF0000"/>
                </a:solidFill>
              </a:rPr>
              <a:t>Müseyyeb</a:t>
            </a:r>
            <a:r>
              <a:rPr lang="tr-TR" sz="2400" dirty="0" smtClean="0">
                <a:solidFill>
                  <a:srgbClr val="FF0000"/>
                </a:solidFill>
              </a:rPr>
              <a:t>, </a:t>
            </a:r>
            <a:r>
              <a:rPr lang="tr-TR" sz="2400" dirty="0" smtClean="0"/>
              <a:t>Iraklıların temsilcisi ise </a:t>
            </a:r>
            <a:r>
              <a:rPr lang="tr-TR" sz="2400" dirty="0" smtClean="0">
                <a:solidFill>
                  <a:srgbClr val="FF0000"/>
                </a:solidFill>
              </a:rPr>
              <a:t>İbrahim en-</a:t>
            </a:r>
            <a:r>
              <a:rPr lang="tr-TR" sz="2400" dirty="0" err="1" smtClean="0">
                <a:solidFill>
                  <a:srgbClr val="FF0000"/>
                </a:solidFill>
              </a:rPr>
              <a:t>Nehaî’dir</a:t>
            </a:r>
            <a:r>
              <a:rPr lang="tr-TR" sz="2400" dirty="0" smtClean="0">
                <a:solidFill>
                  <a:srgbClr val="FF0000"/>
                </a:solidFill>
              </a:rPr>
              <a:t>.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1142984"/>
            <a:ext cx="2500330" cy="31432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Tabiîn döneminde yetişen Medineli yedi meşhur İslam hukukçusu vardır ki bunlara </a:t>
            </a:r>
            <a:r>
              <a:rPr lang="tr-TR" sz="2400" dirty="0" smtClean="0">
                <a:solidFill>
                  <a:srgbClr val="FF0000"/>
                </a:solidFill>
              </a:rPr>
              <a:t>fukaha-i seb'a </a:t>
            </a:r>
            <a:r>
              <a:rPr lang="tr-TR" sz="2400" dirty="0" smtClean="0"/>
              <a:t>denir. </a:t>
            </a:r>
            <a:endParaRPr lang="tr-TR" sz="2400" dirty="0"/>
          </a:p>
        </p:txBody>
      </p:sp>
      <p:sp>
        <p:nvSpPr>
          <p:cNvPr id="5" name="4 Dikdörtgen"/>
          <p:cNvSpPr/>
          <p:nvPr/>
        </p:nvSpPr>
        <p:spPr>
          <a:xfrm>
            <a:off x="285720" y="357166"/>
            <a:ext cx="29675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1.3. Tâbiîn Dönemi</a:t>
            </a:r>
            <a:endParaRPr lang="tr-TR" sz="2800" b="1" dirty="0"/>
          </a:p>
        </p:txBody>
      </p:sp>
      <p:sp>
        <p:nvSpPr>
          <p:cNvPr id="6" name="5 Dikdörtgen"/>
          <p:cNvSpPr/>
          <p:nvPr/>
        </p:nvSpPr>
        <p:spPr>
          <a:xfrm>
            <a:off x="3929058" y="1000108"/>
            <a:ext cx="4786346" cy="55007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Medine'li meşhur yedi fakih tabiîn “</a:t>
            </a:r>
            <a:r>
              <a:rPr lang="tr-TR" sz="2400" dirty="0" smtClean="0">
                <a:solidFill>
                  <a:srgbClr val="FF0000"/>
                </a:solidFill>
              </a:rPr>
              <a:t>fukaha-i seb’a </a:t>
            </a:r>
            <a:r>
              <a:rPr lang="tr-TR" sz="2400" dirty="0" smtClean="0"/>
              <a:t>olarak anılmaktadır. Bu âlimler:</a:t>
            </a:r>
          </a:p>
          <a:p>
            <a:pPr algn="ctr"/>
            <a:r>
              <a:rPr lang="tr-TR" sz="2400" dirty="0" smtClean="0"/>
              <a:t> 1</a:t>
            </a:r>
            <a:r>
              <a:rPr lang="tr-TR" sz="2400" dirty="0" smtClean="0">
                <a:solidFill>
                  <a:srgbClr val="FF0000"/>
                </a:solidFill>
              </a:rPr>
              <a:t>. </a:t>
            </a:r>
            <a:r>
              <a:rPr lang="tr-TR" sz="2400" dirty="0" err="1" smtClean="0">
                <a:solidFill>
                  <a:srgbClr val="FF0000"/>
                </a:solidFill>
              </a:rPr>
              <a:t>Urve</a:t>
            </a:r>
            <a:r>
              <a:rPr lang="tr-TR" sz="2400" dirty="0" smtClean="0">
                <a:solidFill>
                  <a:srgbClr val="FF0000"/>
                </a:solidFill>
              </a:rPr>
              <a:t> b. Zübeyr </a:t>
            </a:r>
            <a:r>
              <a:rPr lang="tr-TR" sz="2400" dirty="0" smtClean="0"/>
              <a:t>(ö. 94/712)</a:t>
            </a:r>
          </a:p>
          <a:p>
            <a:pPr algn="ctr"/>
            <a:r>
              <a:rPr lang="tr-TR" sz="2400" dirty="0" smtClean="0"/>
              <a:t> 2. </a:t>
            </a:r>
            <a:r>
              <a:rPr lang="tr-TR" sz="2400" dirty="0" smtClean="0">
                <a:solidFill>
                  <a:srgbClr val="FF0000"/>
                </a:solidFill>
              </a:rPr>
              <a:t>Said b. </a:t>
            </a:r>
            <a:r>
              <a:rPr lang="tr-TR" sz="2400" dirty="0" err="1" smtClean="0">
                <a:solidFill>
                  <a:srgbClr val="FF0000"/>
                </a:solidFill>
              </a:rPr>
              <a:t>Müseyyeb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(ö. 94/712) </a:t>
            </a:r>
          </a:p>
          <a:p>
            <a:pPr algn="ctr"/>
            <a:r>
              <a:rPr lang="tr-TR" sz="2400" dirty="0" smtClean="0"/>
              <a:t>3</a:t>
            </a:r>
            <a:r>
              <a:rPr lang="tr-TR" sz="2400" dirty="0" smtClean="0">
                <a:solidFill>
                  <a:srgbClr val="FF0000"/>
                </a:solidFill>
              </a:rPr>
              <a:t>. Ebu Bekir b. Abdurrahman b. Haris b.Hişam </a:t>
            </a:r>
            <a:r>
              <a:rPr lang="tr-TR" sz="2400" dirty="0" smtClean="0"/>
              <a:t>(ö. 94/712)</a:t>
            </a:r>
          </a:p>
          <a:p>
            <a:pPr algn="ctr"/>
            <a:r>
              <a:rPr lang="tr-TR" sz="2400" dirty="0" smtClean="0"/>
              <a:t> 4. </a:t>
            </a:r>
            <a:r>
              <a:rPr lang="tr-TR" sz="2400" dirty="0" err="1" smtClean="0">
                <a:solidFill>
                  <a:srgbClr val="FF0000"/>
                </a:solidFill>
              </a:rPr>
              <a:t>Ubeydullah</a:t>
            </a:r>
            <a:r>
              <a:rPr lang="tr-TR" sz="2400" dirty="0" smtClean="0">
                <a:solidFill>
                  <a:srgbClr val="FF0000"/>
                </a:solidFill>
              </a:rPr>
              <a:t> b. Abdullah b. </a:t>
            </a:r>
            <a:r>
              <a:rPr lang="tr-TR" sz="2400" dirty="0" err="1" smtClean="0">
                <a:solidFill>
                  <a:srgbClr val="FF0000"/>
                </a:solidFill>
              </a:rPr>
              <a:t>Utbe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(ö.98/716) </a:t>
            </a:r>
          </a:p>
          <a:p>
            <a:pPr algn="ctr"/>
            <a:r>
              <a:rPr lang="tr-TR" sz="2400" dirty="0" smtClean="0"/>
              <a:t>5. </a:t>
            </a:r>
            <a:r>
              <a:rPr lang="tr-TR" sz="2400" dirty="0" smtClean="0">
                <a:solidFill>
                  <a:srgbClr val="FF0000"/>
                </a:solidFill>
              </a:rPr>
              <a:t>Harice b. Zeyd b. Sâbit </a:t>
            </a:r>
            <a:r>
              <a:rPr lang="tr-TR" sz="2400" dirty="0" smtClean="0"/>
              <a:t>(ö. 104/722)</a:t>
            </a:r>
          </a:p>
          <a:p>
            <a:pPr algn="ctr"/>
            <a:r>
              <a:rPr lang="tr-TR" sz="2400" dirty="0" smtClean="0"/>
              <a:t> 6. </a:t>
            </a:r>
            <a:r>
              <a:rPr lang="tr-TR" sz="2400" dirty="0" smtClean="0">
                <a:solidFill>
                  <a:srgbClr val="FF0000"/>
                </a:solidFill>
              </a:rPr>
              <a:t>Kasım b. Muhammed b. Ebu Bekir </a:t>
            </a:r>
            <a:r>
              <a:rPr lang="tr-TR" sz="2400" dirty="0" smtClean="0"/>
              <a:t>(ö.107/725) </a:t>
            </a:r>
          </a:p>
          <a:p>
            <a:pPr algn="ctr"/>
            <a:r>
              <a:rPr lang="tr-TR" sz="2400" dirty="0" smtClean="0"/>
              <a:t>7. </a:t>
            </a:r>
            <a:r>
              <a:rPr lang="tr-TR" sz="2400" dirty="0" smtClean="0">
                <a:solidFill>
                  <a:srgbClr val="FF0000"/>
                </a:solidFill>
              </a:rPr>
              <a:t>Süleyman b. </a:t>
            </a:r>
            <a:r>
              <a:rPr lang="tr-TR" sz="2400" dirty="0" err="1" smtClean="0">
                <a:solidFill>
                  <a:srgbClr val="FF0000"/>
                </a:solidFill>
              </a:rPr>
              <a:t>Yesâr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(ö.107/725)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428596" y="500042"/>
            <a:ext cx="1928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1.4. İctihad </a:t>
            </a:r>
            <a:endParaRPr lang="tr-TR" sz="2800" b="1" dirty="0"/>
          </a:p>
        </p:txBody>
      </p:sp>
      <p:sp>
        <p:nvSpPr>
          <p:cNvPr id="6" name="5 Dikdörtgen"/>
          <p:cNvSpPr/>
          <p:nvPr/>
        </p:nvSpPr>
        <p:spPr>
          <a:xfrm>
            <a:off x="357158" y="1428736"/>
            <a:ext cx="2071702" cy="7143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İçtihad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2928926" y="1357298"/>
            <a:ext cx="5214974" cy="214314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sözlükte </a:t>
            </a:r>
            <a:r>
              <a:rPr lang="tr-TR" sz="2400" dirty="0" smtClean="0"/>
              <a:t>“bütün gücü harcamak, ısrarcı olmak” gibi anlamlara gelir  ve kelime olarak “bir şeye ulaşabilmek için bütün gücü harcamak” demektir. 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2928926" y="3786190"/>
            <a:ext cx="5214974" cy="214314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Fıkıh usulü terimi olarak ise </a:t>
            </a:r>
            <a:r>
              <a:rPr lang="tr-TR" sz="2400" dirty="0" smtClean="0"/>
              <a:t>ictihâd, fakihin herhangi bir şer‘î hüküm hakkında zannî bilgiye ulaşabilmek için bütün gücünü harcaması” anlamındadır.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500042"/>
            <a:ext cx="1928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1.4. İctihad 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428596" y="1571612"/>
            <a:ext cx="2357454" cy="307183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İctihâd ehliyetine sahip olan âlime </a:t>
            </a:r>
            <a:r>
              <a:rPr lang="tr-TR" sz="2400" dirty="0" smtClean="0">
                <a:solidFill>
                  <a:srgbClr val="FF0000"/>
                </a:solidFill>
              </a:rPr>
              <a:t>müctehid</a:t>
            </a:r>
            <a:r>
              <a:rPr lang="tr-TR" sz="2400" dirty="0" smtClean="0"/>
              <a:t> denir. </a:t>
            </a:r>
            <a:endParaRPr lang="tr-TR" sz="2400" dirty="0"/>
          </a:p>
        </p:txBody>
      </p:sp>
      <p:pic>
        <p:nvPicPr>
          <p:cNvPr id="11266" name="Picture 2" descr="müçtehit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071678"/>
            <a:ext cx="5119723" cy="37862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571480"/>
            <a:ext cx="5125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1.4.1. İctihad ve İctihadın Konusu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571472" y="1214422"/>
            <a:ext cx="2214578" cy="31432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İctihâd, hakkında kesin hüküm bulunmayan meselelerde söz konusu olur.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428992" y="1214422"/>
            <a:ext cx="5214974" cy="23574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Mânâya ve hükme delaleti kesin olan, kendisiyle şer‘î bir hükmün açıkça anlaşılabildiği, başka türlü anlaşılmasına imkân olmadığı delillere, "</a:t>
            </a:r>
            <a:r>
              <a:rPr lang="tr-TR" sz="2400" dirty="0" smtClean="0">
                <a:solidFill>
                  <a:srgbClr val="FF0000"/>
                </a:solidFill>
              </a:rPr>
              <a:t>subûtu ve delâleti kat‘î deliller</a:t>
            </a:r>
            <a:r>
              <a:rPr lang="tr-TR" sz="2400" dirty="0" smtClean="0"/>
              <a:t>" denir. </a:t>
            </a:r>
            <a:endParaRPr lang="tr-TR" sz="2400" dirty="0"/>
          </a:p>
        </p:txBody>
      </p:sp>
      <p:pic>
        <p:nvPicPr>
          <p:cNvPr id="10241" name="Picture 1" descr="D:\Ensar vakfı siyer  çalışmaları\fotoğraflar\15mzr7013v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286124"/>
            <a:ext cx="2857500" cy="285750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4929190" y="4143380"/>
            <a:ext cx="3643338" cy="207170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nedenle subûtu ve delâleti kat’î olan nassların belirlediği hükümlerde </a:t>
            </a:r>
            <a:r>
              <a:rPr lang="tr-TR" sz="2400" dirty="0" smtClean="0">
                <a:solidFill>
                  <a:srgbClr val="FF0000"/>
                </a:solidFill>
              </a:rPr>
              <a:t>ictihâd yapılamaz.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1357298"/>
            <a:ext cx="2357454" cy="35719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Subût ve delâlet yönünden kat’î nassların belirlediği hükümlere “</a:t>
            </a:r>
            <a:r>
              <a:rPr lang="tr-TR" sz="2400" dirty="0" smtClean="0">
                <a:solidFill>
                  <a:srgbClr val="FF0000"/>
                </a:solidFill>
              </a:rPr>
              <a:t>te’abbüdî hükümler</a:t>
            </a:r>
            <a:r>
              <a:rPr lang="tr-TR" sz="2400" dirty="0" smtClean="0"/>
              <a:t>” denir.</a:t>
            </a:r>
            <a:endParaRPr lang="tr-TR" sz="2400" dirty="0"/>
          </a:p>
        </p:txBody>
      </p:sp>
      <p:sp>
        <p:nvSpPr>
          <p:cNvPr id="5" name="4 Dikdörtgen"/>
          <p:cNvSpPr/>
          <p:nvPr/>
        </p:nvSpPr>
        <p:spPr>
          <a:xfrm>
            <a:off x="428596" y="571480"/>
            <a:ext cx="5125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1.4.1. İctihad ve İctihadın Konusu</a:t>
            </a:r>
            <a:endParaRPr lang="tr-TR" sz="2800" b="1" dirty="0"/>
          </a:p>
        </p:txBody>
      </p:sp>
      <p:sp>
        <p:nvSpPr>
          <p:cNvPr id="6" name="5 Dikdörtgen"/>
          <p:cNvSpPr/>
          <p:nvPr/>
        </p:nvSpPr>
        <p:spPr>
          <a:xfrm>
            <a:off x="3214678" y="1714488"/>
            <a:ext cx="2643206" cy="42148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hükümler değişmeye ve ictihâda kapalıdır. Sebebi de bu hükümlerdeki insanların faydasının (maslahat) zaman ve mekana göre değişmemesi, sabit olmasıdır. 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6143636" y="2285992"/>
            <a:ext cx="2571768" cy="42148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İbadetler, hadd kapsamına giren cezalar, helaller haramlar, miras hükümleri, belli bir sayıya bağlanan hükümler buna örnek olarak zikredilebilir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571480"/>
            <a:ext cx="5125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1.4.1. İctihad ve İctihadın Konusu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500034" y="1285860"/>
            <a:ext cx="3286148" cy="4572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Mesela domuz eti, usulüne uygun kesilmemiş murdar hayvanların etleri (meyte), kan, Allah’tan başkası adına kesilmiş hayvanların etleri haramdır ve bu hükümler değişmez. </a:t>
            </a:r>
            <a:endParaRPr lang="tr-TR" sz="2400" dirty="0"/>
          </a:p>
        </p:txBody>
      </p:sp>
      <p:pic>
        <p:nvPicPr>
          <p:cNvPr id="8196" name="Picture 4" descr="eti haram olan hayvanlar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857496"/>
            <a:ext cx="4762494" cy="2981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428604"/>
            <a:ext cx="3653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1.4.2. İctihadın Şartları 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500034" y="1142984"/>
            <a:ext cx="8001056" cy="9286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Müctehid öncelikle dinin temel kaynakları olan Kur’an ve sünneti bilmelidir.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1357290" y="2285992"/>
            <a:ext cx="6000792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Müctehid, fıkıh ilmini ve tarihini bilmelidir. 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500034" y="3286124"/>
            <a:ext cx="8001056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Müctehid, fıkıh ilminde yeterli derecede bilgi ve birikime sahip olmalıdır. 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1428728" y="4357694"/>
            <a:ext cx="6000792" cy="7143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Müctehit</a:t>
            </a:r>
            <a:r>
              <a:rPr lang="tr-TR" sz="2400" dirty="0" smtClean="0"/>
              <a:t>, dinin genel amaçlarını bilmelidir. </a:t>
            </a:r>
            <a:endParaRPr lang="tr-TR" sz="2400" dirty="0"/>
          </a:p>
        </p:txBody>
      </p:sp>
      <p:sp>
        <p:nvSpPr>
          <p:cNvPr id="9" name="8 Dikdörtgen"/>
          <p:cNvSpPr/>
          <p:nvPr/>
        </p:nvSpPr>
        <p:spPr>
          <a:xfrm>
            <a:off x="571472" y="5357826"/>
            <a:ext cx="8001056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Müctehidin, toplumun değişen hayat şartlarını ve ihtiyaçlarını iyice kavramış olması gerekir. Ayrıca içinde yaşadığı toplumun örf ve âdetlerini iyi bilmelidir.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214290"/>
            <a:ext cx="3653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1.4.2. İctihadın Şartları </a:t>
            </a:r>
            <a:endParaRPr lang="tr-TR" sz="2800" b="1" dirty="0"/>
          </a:p>
        </p:txBody>
      </p:sp>
      <p:sp>
        <p:nvSpPr>
          <p:cNvPr id="6" name="5 Dikdörtgen"/>
          <p:cNvSpPr/>
          <p:nvPr/>
        </p:nvSpPr>
        <p:spPr>
          <a:xfrm>
            <a:off x="357158" y="1000108"/>
            <a:ext cx="2786082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Müctehidde Bulunması Gereken Özellikler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3214678" y="1000108"/>
            <a:ext cx="3286148" cy="6429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       Kur’an-ı bilmek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3214678" y="1857364"/>
            <a:ext cx="385765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Sünneti bilmek</a:t>
            </a:r>
            <a:endParaRPr lang="tr-TR" sz="2400" dirty="0"/>
          </a:p>
        </p:txBody>
      </p:sp>
      <p:sp>
        <p:nvSpPr>
          <p:cNvPr id="9" name="8 Dikdörtgen"/>
          <p:cNvSpPr/>
          <p:nvPr/>
        </p:nvSpPr>
        <p:spPr>
          <a:xfrm>
            <a:off x="3214678" y="2714620"/>
            <a:ext cx="4214842" cy="7858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Üzerinde icma edilmiş konuları bilmek</a:t>
            </a:r>
            <a:endParaRPr lang="tr-TR" sz="2400" dirty="0"/>
          </a:p>
        </p:txBody>
      </p:sp>
      <p:sp>
        <p:nvSpPr>
          <p:cNvPr id="10" name="9 Dikdörtgen"/>
          <p:cNvSpPr/>
          <p:nvPr/>
        </p:nvSpPr>
        <p:spPr>
          <a:xfrm>
            <a:off x="3214678" y="3643314"/>
            <a:ext cx="450059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Arap diline vakıf olmak </a:t>
            </a:r>
            <a:endParaRPr lang="tr-TR" sz="2400" dirty="0"/>
          </a:p>
        </p:txBody>
      </p:sp>
      <p:sp>
        <p:nvSpPr>
          <p:cNvPr id="11" name="10 Dikdörtgen"/>
          <p:cNvSpPr/>
          <p:nvPr/>
        </p:nvSpPr>
        <p:spPr>
          <a:xfrm>
            <a:off x="3214678" y="4500570"/>
            <a:ext cx="4786346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Fıkıh usulünü bilmek</a:t>
            </a:r>
            <a:endParaRPr lang="tr-TR" sz="2400" dirty="0"/>
          </a:p>
        </p:txBody>
      </p:sp>
      <p:sp>
        <p:nvSpPr>
          <p:cNvPr id="12" name="11 Dikdörtgen"/>
          <p:cNvSpPr/>
          <p:nvPr/>
        </p:nvSpPr>
        <p:spPr>
          <a:xfrm>
            <a:off x="3214678" y="5286388"/>
            <a:ext cx="5072098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Dinin genel amaçlarını bilmek</a:t>
            </a:r>
            <a:endParaRPr lang="tr-TR" sz="2400" dirty="0"/>
          </a:p>
        </p:txBody>
      </p:sp>
      <p:sp>
        <p:nvSpPr>
          <p:cNvPr id="13" name="12 Dikdörtgen"/>
          <p:cNvSpPr/>
          <p:nvPr/>
        </p:nvSpPr>
        <p:spPr>
          <a:xfrm>
            <a:off x="3214678" y="6072206"/>
            <a:ext cx="5429288" cy="6429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Nasih-</a:t>
            </a:r>
            <a:r>
              <a:rPr lang="tr-TR" sz="2400" dirty="0" err="1" smtClean="0"/>
              <a:t>mensuh</a:t>
            </a:r>
            <a:r>
              <a:rPr lang="tr-TR" sz="2400" dirty="0" smtClean="0"/>
              <a:t> bilmek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50004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b="1" dirty="0" smtClean="0"/>
              <a:t>1.4.3. İctihadın Gerekliliği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428596" y="2000240"/>
            <a:ext cx="2571768" cy="35719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İctihad, her zaman ve her yerde dinin hayat ile bağlantısını </a:t>
            </a:r>
          </a:p>
          <a:p>
            <a:pPr algn="ctr"/>
            <a:r>
              <a:rPr lang="tr-TR" sz="2400" dirty="0" smtClean="0"/>
              <a:t>kuran, dinin pratiğe yansımasını sağlayan faaliyettir.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286116" y="2000240"/>
            <a:ext cx="5572164" cy="10001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İctihad dini bir görevdir ve ilke olarak farz-ı kifayedir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3286116" y="3214686"/>
            <a:ext cx="5572164" cy="2286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Hz. Peygamber (s.a.v) ictihadı teşvik amaçlı usulüne uygun </a:t>
            </a:r>
          </a:p>
          <a:p>
            <a:pPr algn="ctr"/>
            <a:r>
              <a:rPr lang="tr-TR" sz="2400" dirty="0" smtClean="0"/>
              <a:t>yapılan ictihadlarda müctehidlerin isabet hâlinde iki, hata durumunda bir ecir alacaklarını beyan eder.</a:t>
            </a:r>
          </a:p>
          <a:p>
            <a:pPr algn="ctr"/>
            <a:r>
              <a:rPr lang="tr-TR" sz="1000" dirty="0" smtClean="0"/>
              <a:t>(Bk. </a:t>
            </a:r>
            <a:r>
              <a:rPr lang="tr-TR" sz="1000" dirty="0" err="1" smtClean="0"/>
              <a:t>Buhârî</a:t>
            </a:r>
            <a:r>
              <a:rPr lang="tr-TR" sz="1000" dirty="0" smtClean="0"/>
              <a:t>, İ‘</a:t>
            </a:r>
            <a:r>
              <a:rPr lang="tr-TR" sz="1000" dirty="0" err="1" smtClean="0"/>
              <a:t>tisâm</a:t>
            </a:r>
            <a:r>
              <a:rPr lang="tr-TR" sz="1000" dirty="0" smtClean="0"/>
              <a:t>, 20, 21; Müslim, Akdiye, 15; </a:t>
            </a:r>
            <a:r>
              <a:rPr lang="tr-TR" sz="1000" dirty="0" err="1" smtClean="0"/>
              <a:t>Ebû</a:t>
            </a:r>
            <a:r>
              <a:rPr lang="tr-TR" sz="1000" dirty="0" smtClean="0"/>
              <a:t> </a:t>
            </a:r>
            <a:r>
              <a:rPr lang="tr-TR" sz="1000" dirty="0" err="1" smtClean="0"/>
              <a:t>Dâvûd</a:t>
            </a:r>
            <a:r>
              <a:rPr lang="tr-TR" sz="1000" dirty="0" smtClean="0"/>
              <a:t>, Akdiye, 2. )</a:t>
            </a:r>
            <a:endParaRPr lang="tr-TR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ahdethaber.com/upload/resimler/321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142976" y="785794"/>
            <a:ext cx="52864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2800" dirty="0" smtClean="0"/>
              <a:t>2. Mezheplerin Oluşum Dönemi </a:t>
            </a:r>
          </a:p>
          <a:p>
            <a:pPr marL="342900" indent="-342900"/>
            <a:r>
              <a:rPr lang="tr-TR" sz="2800" dirty="0" smtClean="0"/>
              <a:t>2.1. Fıkıh Mezheplerinin Doğuşunu Hazırlayan Sebepler </a:t>
            </a:r>
          </a:p>
          <a:p>
            <a:pPr marL="342900" indent="-342900"/>
            <a:r>
              <a:rPr lang="tr-TR" sz="2800" dirty="0" smtClean="0"/>
              <a:t>2.2. Fıkhi Mezhepler </a:t>
            </a:r>
          </a:p>
          <a:p>
            <a:pPr marL="342900" indent="-342900"/>
            <a:r>
              <a:rPr lang="tr-TR" sz="2800" dirty="0" smtClean="0"/>
              <a:t>2.2.1.Hanefî Mezhebi </a:t>
            </a:r>
          </a:p>
          <a:p>
            <a:pPr marL="342900" indent="-342900"/>
            <a:r>
              <a:rPr lang="tr-TR" sz="2800" dirty="0" smtClean="0"/>
              <a:t>2.2.2.Malikî Mezhebi </a:t>
            </a:r>
          </a:p>
          <a:p>
            <a:pPr marL="342900" indent="-342900"/>
            <a:r>
              <a:rPr lang="tr-TR" sz="2800" dirty="0" smtClean="0"/>
              <a:t>2.2.3.Şafiî Mezhebi </a:t>
            </a:r>
          </a:p>
          <a:p>
            <a:pPr marL="342900" indent="-342900"/>
            <a:r>
              <a:rPr lang="tr-TR" sz="2800" dirty="0" smtClean="0"/>
              <a:t>2.2.4.Hanbelî Mezhebi </a:t>
            </a:r>
          </a:p>
          <a:p>
            <a:pPr marL="342900" indent="-342900"/>
            <a:r>
              <a:rPr lang="tr-TR" sz="2800" dirty="0" smtClean="0"/>
              <a:t>3. Fıkıh İlminde Mezhepler Sonrası Gelişmeler</a:t>
            </a:r>
          </a:p>
          <a:p>
            <a:pPr marL="342900" indent="-342900"/>
            <a:r>
              <a:rPr lang="tr-TR" sz="2800" dirty="0" smtClean="0"/>
              <a:t>3.1. Fıkhın Kanunlaştırılması </a:t>
            </a:r>
          </a:p>
          <a:p>
            <a:pPr marL="342900" indent="-342900"/>
            <a:r>
              <a:rPr lang="tr-TR" sz="2800" dirty="0" smtClean="0"/>
              <a:t>3.2. Fıkıh İlminde Yeni Gelişmeler 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50004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b="1" dirty="0" smtClean="0"/>
              <a:t>1.4.3. İctihadın Gerekliliği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428596" y="1500174"/>
            <a:ext cx="2928958" cy="385765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Değişen zamanın ve farklılaşan coğrafyanın ihtiyaçlarına uygun çözüm üretmede böylece fıkhın gelişmesinde ictihad güçlü </a:t>
            </a:r>
          </a:p>
          <a:p>
            <a:pPr algn="ctr"/>
            <a:r>
              <a:rPr lang="tr-TR" sz="2400" dirty="0" smtClean="0"/>
              <a:t>bir faktör olmuştur.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4857752" y="1857364"/>
            <a:ext cx="3214710" cy="385765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Günümüz dünyasında birçok yeni mesele ortaya çıkmıştır. </a:t>
            </a:r>
          </a:p>
          <a:p>
            <a:pPr algn="ctr"/>
            <a:r>
              <a:rPr lang="tr-TR" sz="2400" dirty="0" smtClean="0"/>
              <a:t>Bunlar Müslümanları da ilgilendirmektedir. Bunların dini hükmünü bilmek için ictihada ihtiyaç vardır.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35716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b="1" dirty="0" smtClean="0"/>
              <a:t>1.4.3. İctihadın Gerekliliği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428596" y="1000108"/>
            <a:ext cx="2071702" cy="57150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MESELA!</a:t>
            </a:r>
            <a:endParaRPr lang="tr-TR" sz="2800" b="1" dirty="0"/>
          </a:p>
        </p:txBody>
      </p:sp>
      <p:sp>
        <p:nvSpPr>
          <p:cNvPr id="6" name="5 Dikdörtgen"/>
          <p:cNvSpPr/>
          <p:nvPr/>
        </p:nvSpPr>
        <p:spPr>
          <a:xfrm>
            <a:off x="428596" y="1785926"/>
            <a:ext cx="3357586" cy="7143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Genetik bilimindeki gelişmeler</a:t>
            </a:r>
            <a:endParaRPr lang="tr-TR" sz="2400" dirty="0"/>
          </a:p>
        </p:txBody>
      </p:sp>
      <p:pic>
        <p:nvPicPr>
          <p:cNvPr id="11266" name="Picture 2" descr="genetik bilim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000108"/>
            <a:ext cx="4786346" cy="3524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6 Dikdörtgen"/>
          <p:cNvSpPr/>
          <p:nvPr/>
        </p:nvSpPr>
        <p:spPr>
          <a:xfrm>
            <a:off x="428596" y="2714620"/>
            <a:ext cx="3357586" cy="7858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Gıdalarla ilgili yeni uygulamalar</a:t>
            </a:r>
            <a:endParaRPr lang="tr-TR" sz="2400" dirty="0"/>
          </a:p>
        </p:txBody>
      </p:sp>
      <p:pic>
        <p:nvPicPr>
          <p:cNvPr id="11268" name="Picture 4" descr="gdo lu ürünler ile ilgili görsel sonuc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2000240"/>
            <a:ext cx="4786306" cy="33337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0" name="9 Dikdörtgen"/>
          <p:cNvSpPr/>
          <p:nvPr/>
        </p:nvSpPr>
        <p:spPr>
          <a:xfrm>
            <a:off x="428596" y="3786190"/>
            <a:ext cx="3357586" cy="107157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Tıp ve sağlık konularındaki organ nakli gibi yeni uygulamalar</a:t>
            </a:r>
            <a:endParaRPr lang="tr-TR" sz="2400" dirty="0"/>
          </a:p>
        </p:txBody>
      </p:sp>
      <p:pic>
        <p:nvPicPr>
          <p:cNvPr id="11272" name="Picture 8" descr="organ nakli ile ilgili görsel sonuc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2714620"/>
            <a:ext cx="4762492" cy="33337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2" name="11 Dikdörtgen"/>
          <p:cNvSpPr/>
          <p:nvPr/>
        </p:nvSpPr>
        <p:spPr>
          <a:xfrm>
            <a:off x="428596" y="5143512"/>
            <a:ext cx="3357586" cy="114300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İlaç sanayindeki helal </a:t>
            </a:r>
          </a:p>
          <a:p>
            <a:pPr algn="ctr"/>
            <a:r>
              <a:rPr lang="tr-TR" sz="2400" dirty="0" smtClean="0"/>
              <a:t>gıda ve sağlık problemleri</a:t>
            </a:r>
            <a:endParaRPr lang="tr-TR" sz="2400" dirty="0"/>
          </a:p>
        </p:txBody>
      </p:sp>
      <p:pic>
        <p:nvPicPr>
          <p:cNvPr id="11274" name="Picture 10" descr="ilaç tablet ile ilgili görsel sonuc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3286124"/>
            <a:ext cx="4714864" cy="33337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10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500042"/>
            <a:ext cx="49083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 Mezheplerin Oluşum Dönemi</a:t>
            </a:r>
            <a:endParaRPr lang="tr-TR" sz="2800" b="1" dirty="0"/>
          </a:p>
        </p:txBody>
      </p:sp>
      <p:sp>
        <p:nvSpPr>
          <p:cNvPr id="6" name="5 Dikdörtgen"/>
          <p:cNvSpPr/>
          <p:nvPr/>
        </p:nvSpPr>
        <p:spPr>
          <a:xfrm>
            <a:off x="500034" y="1285860"/>
            <a:ext cx="2286016" cy="9286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Mezhep</a:t>
            </a:r>
            <a:endParaRPr lang="tr-TR" sz="2800" b="1" dirty="0"/>
          </a:p>
        </p:txBody>
      </p:sp>
      <p:sp>
        <p:nvSpPr>
          <p:cNvPr id="7" name="6 Dikdörtgen"/>
          <p:cNvSpPr/>
          <p:nvPr/>
        </p:nvSpPr>
        <p:spPr>
          <a:xfrm>
            <a:off x="3286116" y="1285860"/>
            <a:ext cx="5429288" cy="121444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Sözlükte “gitmek” anlamındaki zehâb kökünden hem mastar hem de “gidecek yer ve yol” mânasında mekân ismidir.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3357554" y="2857496"/>
            <a:ext cx="5357850" cy="28575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Terim olarak “dinin asli veya fer‘î hükümlerinin dayandığı delilleri bulmakta ve bunlardan hüküm çıkarıp yorumlamakta otorite sayılan âlimlerin ortaya koyduğu görüşlerin tamamı veya belirledikleri sistem” diye tanımlanabilir.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1142984"/>
            <a:ext cx="3643338" cy="20002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Mezhepler tebe-i tâbiînin yaşadığı hicri 1-2 / miladi 8-9. asırlarda oluşmaya başlamıştır.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57158" y="500042"/>
            <a:ext cx="49083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 Mezheplerin Oluşum Dönemi</a:t>
            </a:r>
            <a:endParaRPr lang="tr-TR" sz="2800" b="1" dirty="0"/>
          </a:p>
        </p:txBody>
      </p:sp>
      <p:pic>
        <p:nvPicPr>
          <p:cNvPr id="9218" name="Picture 2" descr="fıkhı mezhepler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286124"/>
            <a:ext cx="6762744" cy="3355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214290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/>
              <a:t>2.1. Fıkıh Mezheplerinin Doğuşunu Hazırlayan Sebepler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285720" y="928670"/>
            <a:ext cx="2000264" cy="392909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Mezheplerin bir ekol olarak ortaya çıkmasına sebep olan </a:t>
            </a:r>
          </a:p>
          <a:p>
            <a:pPr algn="ctr"/>
            <a:r>
              <a:rPr lang="tr-TR" sz="2400" dirty="0" smtClean="0"/>
              <a:t>sosyal etmenler şunlardır</a:t>
            </a:r>
          </a:p>
          <a:p>
            <a:pPr algn="ctr"/>
            <a:r>
              <a:rPr lang="tr-TR" sz="2400" dirty="0" smtClean="0"/>
              <a:t/>
            </a:r>
            <a:br>
              <a:rPr lang="tr-TR" sz="2400" dirty="0" smtClean="0"/>
            </a:b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2571736" y="1214422"/>
            <a:ext cx="6286544" cy="571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Müslümanların nüfusunun çoğalması,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2571736" y="1928802"/>
            <a:ext cx="6286544" cy="571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Farklı kavimlerin Müslüman olması,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2571736" y="2643182"/>
            <a:ext cx="6286544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İslam topraklarının Ensülüs’ten Orta Asya’ya kadar çok geniş bir coğrafyaya genişlemesi,</a:t>
            </a:r>
            <a:endParaRPr lang="tr-TR" sz="2400" dirty="0"/>
          </a:p>
        </p:txBody>
      </p:sp>
      <p:sp>
        <p:nvSpPr>
          <p:cNvPr id="9" name="8 Dikdörtgen"/>
          <p:cNvSpPr/>
          <p:nvPr/>
        </p:nvSpPr>
        <p:spPr>
          <a:xfrm>
            <a:off x="2571736" y="3643314"/>
            <a:ext cx="6286544" cy="7858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Çok farklı örf ve adetlerin İslam kültürü arasına girmesi,</a:t>
            </a:r>
            <a:endParaRPr lang="tr-TR" sz="2400" dirty="0"/>
          </a:p>
        </p:txBody>
      </p:sp>
      <p:sp>
        <p:nvSpPr>
          <p:cNvPr id="10" name="9 Dikdörtgen"/>
          <p:cNvSpPr/>
          <p:nvPr/>
        </p:nvSpPr>
        <p:spPr>
          <a:xfrm>
            <a:off x="2571736" y="4572008"/>
            <a:ext cx="6286544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Ticari ve sosyal münasebetlerin olağanüstü gelişmesi, </a:t>
            </a:r>
            <a:endParaRPr lang="tr-TR" sz="2400" dirty="0"/>
          </a:p>
        </p:txBody>
      </p:sp>
      <p:sp>
        <p:nvSpPr>
          <p:cNvPr id="11" name="10 Dikdörtgen"/>
          <p:cNvSpPr/>
          <p:nvPr/>
        </p:nvSpPr>
        <p:spPr>
          <a:xfrm>
            <a:off x="2571736" y="5429264"/>
            <a:ext cx="6286544" cy="571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2400" dirty="0" smtClean="0"/>
              <a:t>İlim merkezlerinin etkin hâle gelmesi,</a:t>
            </a:r>
            <a:endParaRPr lang="tr-TR" sz="2400" dirty="0"/>
          </a:p>
        </p:txBody>
      </p:sp>
      <p:sp>
        <p:nvSpPr>
          <p:cNvPr id="12" name="11 Dikdörtgen"/>
          <p:cNvSpPr/>
          <p:nvPr/>
        </p:nvSpPr>
        <p:spPr>
          <a:xfrm>
            <a:off x="2571736" y="6072206"/>
            <a:ext cx="6286544" cy="571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Pek çok toplumsal ihtiyaçların ortaya çıkması,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214290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/>
              <a:t>2.1. Fıkıh Mezheplerinin Doğuşunu Hazırlayan Sebepler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285720" y="928670"/>
            <a:ext cx="2000264" cy="392909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Mezheplerin bir ekol olarak ortaya çıkmasında etkili olan </a:t>
            </a:r>
          </a:p>
          <a:p>
            <a:pPr algn="ctr"/>
            <a:r>
              <a:rPr lang="tr-TR" sz="2400" dirty="0" smtClean="0"/>
              <a:t>ilmi etmenler</a:t>
            </a:r>
          </a:p>
          <a:p>
            <a:pPr algn="ctr"/>
            <a:r>
              <a:rPr lang="tr-TR" sz="2400" dirty="0" smtClean="0"/>
              <a:t/>
            </a:r>
            <a:br>
              <a:rPr lang="tr-TR" sz="2400" dirty="0" smtClean="0"/>
            </a:b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2571736" y="1214422"/>
            <a:ext cx="6286544" cy="571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Nassın anlaşılmasındaki ihtilaflar,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2571736" y="2000240"/>
            <a:ext cx="6286544" cy="571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Nassın subûtu ile ilgili ihtilaflar,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2571736" y="2786058"/>
            <a:ext cx="6286544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Müctehidlerin bazı hadislere ulaşıp ulaşamamasından kaynaklanan ihtilaflar,</a:t>
            </a:r>
            <a:endParaRPr lang="tr-TR" sz="2400" dirty="0"/>
          </a:p>
        </p:txBody>
      </p:sp>
      <p:sp>
        <p:nvSpPr>
          <p:cNvPr id="9" name="8 Dikdörtgen"/>
          <p:cNvSpPr/>
          <p:nvPr/>
        </p:nvSpPr>
        <p:spPr>
          <a:xfrm>
            <a:off x="2571736" y="3786190"/>
            <a:ext cx="6286544" cy="7858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Müteâriz nasların telifi veya bu nasların tercihindeki ihtilaflar,</a:t>
            </a:r>
            <a:endParaRPr lang="tr-TR" sz="2400" dirty="0"/>
          </a:p>
        </p:txBody>
      </p:sp>
      <p:sp>
        <p:nvSpPr>
          <p:cNvPr id="10" name="9 Dikdörtgen"/>
          <p:cNvSpPr/>
          <p:nvPr/>
        </p:nvSpPr>
        <p:spPr>
          <a:xfrm>
            <a:off x="2571736" y="4857760"/>
            <a:ext cx="6286544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Usül</a:t>
            </a:r>
            <a:r>
              <a:rPr lang="tr-TR" sz="2400" dirty="0" smtClean="0"/>
              <a:t> kaidelerindeki ihtilaflar,</a:t>
            </a:r>
            <a:endParaRPr lang="tr-TR" sz="2400" dirty="0"/>
          </a:p>
        </p:txBody>
      </p:sp>
      <p:sp>
        <p:nvSpPr>
          <p:cNvPr id="11" name="10 Dikdörtgen"/>
          <p:cNvSpPr/>
          <p:nvPr/>
        </p:nvSpPr>
        <p:spPr>
          <a:xfrm>
            <a:off x="2571736" y="5857892"/>
            <a:ext cx="6286544" cy="571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Hüküm çıkarma </a:t>
            </a:r>
            <a:r>
              <a:rPr lang="tr-TR" sz="2400" dirty="0" err="1" smtClean="0"/>
              <a:t>metodlarındaki</a:t>
            </a:r>
            <a:r>
              <a:rPr lang="tr-TR" sz="2400" dirty="0" smtClean="0"/>
              <a:t> ihtilaflar.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500042"/>
            <a:ext cx="3210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 Fıkhi Mezhepler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500034" y="1285860"/>
            <a:ext cx="2357454" cy="385765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Müctehidlerin, ayet ve hadisleri farklı yorumlamaları ile ortaya çıkan görüş ayrılıkları sonucunda, fıkıh mezhepleri ortaya </a:t>
            </a:r>
          </a:p>
          <a:p>
            <a:pPr algn="ctr"/>
            <a:r>
              <a:rPr lang="tr-TR" sz="2400" dirty="0" smtClean="0"/>
              <a:t>çıkmıştır.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571868" y="3071810"/>
            <a:ext cx="5214974" cy="207170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Mezheplerin ilk nüveleri tabiîn döneminde oluşmaya </a:t>
            </a:r>
          </a:p>
          <a:p>
            <a:pPr algn="ctr"/>
            <a:r>
              <a:rPr lang="tr-TR" sz="2400" dirty="0" smtClean="0"/>
              <a:t>başlamış, bu oluşum tebe-i tabiîn döneminde daha sistemli hâle  gelmiştir.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6"/>
            <a:ext cx="8643998" cy="4371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428596" y="500042"/>
            <a:ext cx="3210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 Fıkhi Mezhepler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500042"/>
            <a:ext cx="3210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 Fıkhi Mezhepler</a:t>
            </a:r>
            <a:endParaRPr lang="tr-TR" sz="2800" b="1" dirty="0"/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6"/>
            <a:ext cx="871540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1285860"/>
            <a:ext cx="2071702" cy="307183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Fıkıh mezheplerinin en belirgin özellikleri şunlardır: </a:t>
            </a:r>
            <a:endParaRPr lang="tr-TR" sz="2400" dirty="0"/>
          </a:p>
        </p:txBody>
      </p:sp>
      <p:sp>
        <p:nvSpPr>
          <p:cNvPr id="5" name="4 Dikdörtgen"/>
          <p:cNvSpPr/>
          <p:nvPr/>
        </p:nvSpPr>
        <p:spPr>
          <a:xfrm>
            <a:off x="428596" y="500042"/>
            <a:ext cx="3210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 Fıkhi Mezhepler</a:t>
            </a:r>
            <a:endParaRPr lang="tr-TR" sz="2800" b="1" dirty="0"/>
          </a:p>
        </p:txBody>
      </p:sp>
      <p:sp>
        <p:nvSpPr>
          <p:cNvPr id="6" name="5 Dikdörtgen"/>
          <p:cNvSpPr/>
          <p:nvPr/>
        </p:nvSpPr>
        <p:spPr>
          <a:xfrm>
            <a:off x="2786050" y="1285860"/>
            <a:ext cx="6143668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Mezhepler din değil dinin yorumudur. </a:t>
            </a:r>
          </a:p>
        </p:txBody>
      </p:sp>
      <p:sp>
        <p:nvSpPr>
          <p:cNvPr id="7" name="6 Dikdörtgen"/>
          <p:cNvSpPr/>
          <p:nvPr/>
        </p:nvSpPr>
        <p:spPr>
          <a:xfrm>
            <a:off x="2786050" y="2143116"/>
            <a:ext cx="6143668" cy="9286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İnsan ürünü olan ictihad farklılığından temayüz etmişlerdir.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786050" y="3286124"/>
            <a:ext cx="6072230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İslam’ın fikir özgürlüğünün ve düşünce zenginliğin göstergeleridir.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2786050" y="4429132"/>
            <a:ext cx="6072230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Değişime açıktırlar.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786050" y="5214950"/>
            <a:ext cx="6072230" cy="928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Fıkhi mirasımızdaki ilkeler temel alınarak güncel meseleler çözülebilir.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000100" y="785794"/>
            <a:ext cx="5771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tr-TR" sz="2800" b="1" dirty="0" smtClean="0"/>
              <a:t>Fıkhın Başlangıç Dönemi ve </a:t>
            </a:r>
            <a:r>
              <a:rPr lang="tr-TR" sz="2800" b="1" dirty="0" err="1" smtClean="0"/>
              <a:t>İctihad</a:t>
            </a:r>
            <a:r>
              <a:rPr lang="tr-TR" sz="2800" b="1" dirty="0" smtClean="0"/>
              <a:t> </a:t>
            </a:r>
          </a:p>
        </p:txBody>
      </p:sp>
      <p:sp>
        <p:nvSpPr>
          <p:cNvPr id="6" name="5 Dikdörtgen"/>
          <p:cNvSpPr/>
          <p:nvPr/>
        </p:nvSpPr>
        <p:spPr>
          <a:xfrm>
            <a:off x="642910" y="1643050"/>
            <a:ext cx="8072494" cy="57150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Fıkıh ilminin başlangıç dönemi üç ana başlık altında ele alınır. </a:t>
            </a:r>
            <a:endParaRPr lang="tr-TR" sz="2400" dirty="0"/>
          </a:p>
        </p:txBody>
      </p:sp>
      <p:sp>
        <p:nvSpPr>
          <p:cNvPr id="7" name="6 Aşağı Ok"/>
          <p:cNvSpPr/>
          <p:nvPr/>
        </p:nvSpPr>
        <p:spPr>
          <a:xfrm>
            <a:off x="1214414" y="2214554"/>
            <a:ext cx="357190" cy="1143008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şağı Ok"/>
          <p:cNvSpPr/>
          <p:nvPr/>
        </p:nvSpPr>
        <p:spPr>
          <a:xfrm>
            <a:off x="4286248" y="2214554"/>
            <a:ext cx="357190" cy="1571636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Aşağı Ok"/>
          <p:cNvSpPr/>
          <p:nvPr/>
        </p:nvSpPr>
        <p:spPr>
          <a:xfrm>
            <a:off x="7500958" y="2214554"/>
            <a:ext cx="357190" cy="2143140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00034" y="3429000"/>
            <a:ext cx="1928826" cy="19288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Hz. Peygamber (s.a.v.) dönemi</a:t>
            </a:r>
            <a:endParaRPr lang="tr-TR" sz="2400" dirty="0"/>
          </a:p>
        </p:txBody>
      </p:sp>
      <p:sp>
        <p:nvSpPr>
          <p:cNvPr id="11" name="10 Dikdörtgen"/>
          <p:cNvSpPr/>
          <p:nvPr/>
        </p:nvSpPr>
        <p:spPr>
          <a:xfrm>
            <a:off x="3500430" y="3857628"/>
            <a:ext cx="1928826" cy="19288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Sahabe dönemi</a:t>
            </a:r>
            <a:endParaRPr lang="tr-TR" sz="2400" dirty="0"/>
          </a:p>
        </p:txBody>
      </p:sp>
      <p:sp>
        <p:nvSpPr>
          <p:cNvPr id="12" name="11 Dikdörtgen"/>
          <p:cNvSpPr/>
          <p:nvPr/>
        </p:nvSpPr>
        <p:spPr>
          <a:xfrm>
            <a:off x="6715140" y="4429132"/>
            <a:ext cx="1928826" cy="19288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Tabiîn dönemi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428604"/>
            <a:ext cx="3531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2.2.1. Hanefî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500034" y="1071546"/>
            <a:ext cx="2643206" cy="7143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Kurucusu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714744" y="1071546"/>
            <a:ext cx="3714776" cy="10001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 b="1" dirty="0" smtClean="0"/>
          </a:p>
          <a:p>
            <a:pPr algn="ctr"/>
            <a:r>
              <a:rPr lang="tr-TR" sz="2400" b="1" dirty="0" smtClean="0"/>
              <a:t>İmam-ı Âzam Ebu Hanife</a:t>
            </a:r>
          </a:p>
          <a:p>
            <a:pPr algn="ctr"/>
            <a:r>
              <a:rPr lang="tr-TR" sz="2400" b="1" dirty="0" smtClean="0"/>
              <a:t>(Nu’man b. Sâbit )</a:t>
            </a:r>
          </a:p>
          <a:p>
            <a:pPr algn="ctr"/>
            <a:r>
              <a:rPr lang="tr-TR" sz="2400" b="1" dirty="0" smtClean="0"/>
              <a:t> </a:t>
            </a:r>
            <a:endParaRPr lang="tr-TR" sz="2400" dirty="0"/>
          </a:p>
        </p:txBody>
      </p:sp>
      <p:pic>
        <p:nvPicPr>
          <p:cNvPr id="6146" name="Picture 2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285992"/>
            <a:ext cx="3643338" cy="4286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428604"/>
            <a:ext cx="3531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2.2.1. Hanefî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357158" y="1285860"/>
            <a:ext cx="3643338" cy="6429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En etkili üstadı ( Hocası)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4500562" y="1285860"/>
            <a:ext cx="3643338" cy="6429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Hammad b. Ebi Süleyman </a:t>
            </a:r>
            <a:endParaRPr lang="tr-TR" sz="2400" dirty="0"/>
          </a:p>
        </p:txBody>
      </p:sp>
      <p:pic>
        <p:nvPicPr>
          <p:cNvPr id="5122" name="Picture 2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285992"/>
            <a:ext cx="3619504" cy="40719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428604"/>
            <a:ext cx="3531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2.2.1. Hanefî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500034" y="1214422"/>
            <a:ext cx="2928958" cy="478634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İmam-ı Âzam’ın fıkıh ilmi birikimi talebeleri tarafından kaleme alınmıştır. Bizzat kendisinden bize birkaç tane risalesi gelmiştir. 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el-</a:t>
            </a:r>
            <a:r>
              <a:rPr lang="tr-TR" sz="2400" b="1" dirty="0" err="1" smtClean="0">
                <a:solidFill>
                  <a:srgbClr val="FF0000"/>
                </a:solidFill>
              </a:rPr>
              <a:t>Fıkhu’l</a:t>
            </a:r>
            <a:r>
              <a:rPr lang="tr-TR" sz="2400" b="1" dirty="0" smtClean="0">
                <a:solidFill>
                  <a:srgbClr val="FF0000"/>
                </a:solidFill>
              </a:rPr>
              <a:t>-</a:t>
            </a:r>
            <a:r>
              <a:rPr lang="tr-TR" sz="2400" b="1" dirty="0" err="1" smtClean="0">
                <a:solidFill>
                  <a:srgbClr val="FF0000"/>
                </a:solidFill>
              </a:rPr>
              <a:t>Ekber’i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bunların en meşhurudur. Bu eserin </a:t>
            </a:r>
            <a:r>
              <a:rPr lang="tr-TR" sz="2400" u="sng" dirty="0" smtClean="0"/>
              <a:t>ana konusu </a:t>
            </a:r>
            <a:r>
              <a:rPr lang="tr-TR" sz="2400" dirty="0" smtClean="0">
                <a:solidFill>
                  <a:srgbClr val="FF0000"/>
                </a:solidFill>
              </a:rPr>
              <a:t>inanç esaslarıdır. 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fıkh u ekber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071546"/>
            <a:ext cx="3500462" cy="5000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428604"/>
            <a:ext cx="3531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2.2.1. Hanefî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428596" y="1285860"/>
            <a:ext cx="2500330" cy="37147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 smtClean="0"/>
              <a:t>Ebu Hanife hüküm çıkarmada </a:t>
            </a:r>
            <a:r>
              <a:rPr lang="tr-TR" sz="2400" dirty="0" smtClean="0">
                <a:solidFill>
                  <a:srgbClr val="FF0000"/>
                </a:solidFill>
              </a:rPr>
              <a:t>kitap, sünnet, sahabe icmaı veya sahabe kavli</a:t>
            </a:r>
            <a:r>
              <a:rPr lang="tr-TR" sz="2400" dirty="0" smtClean="0"/>
              <a:t> </a:t>
            </a:r>
            <a:r>
              <a:rPr lang="tr-TR" sz="2400" u="sng" dirty="0" smtClean="0"/>
              <a:t>sıralamasına uyar</a:t>
            </a:r>
            <a:r>
              <a:rPr lang="tr-TR" sz="2400" dirty="0" smtClean="0"/>
              <a:t>, tabiîn fetvası ile kendini bağlı saymadığını ifade eder.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143240" y="1785926"/>
            <a:ext cx="2500330" cy="37147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delillerden sonra </a:t>
            </a:r>
            <a:r>
              <a:rPr lang="tr-TR" sz="2400" dirty="0" smtClean="0">
                <a:solidFill>
                  <a:srgbClr val="FF0000"/>
                </a:solidFill>
              </a:rPr>
              <a:t>kıyas istihsan ve örf </a:t>
            </a:r>
            <a:r>
              <a:rPr lang="tr-TR" sz="2400" dirty="0" smtClean="0"/>
              <a:t>gibi delillerle </a:t>
            </a:r>
            <a:r>
              <a:rPr lang="tr-TR" sz="2400" u="sng" dirty="0" smtClean="0"/>
              <a:t>ictihad eder.</a:t>
            </a:r>
            <a:endParaRPr lang="tr-TR" sz="2400" u="sng" dirty="0"/>
          </a:p>
        </p:txBody>
      </p:sp>
      <p:pic>
        <p:nvPicPr>
          <p:cNvPr id="3074" name="Picture 2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357430"/>
            <a:ext cx="2857520" cy="400050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357166"/>
            <a:ext cx="3531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2.2.1. Hanefî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214282" y="1357298"/>
            <a:ext cx="2714644" cy="521497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Hanefî mezhebi günümüzde </a:t>
            </a:r>
            <a:r>
              <a:rPr lang="tr-TR" sz="2400" dirty="0" smtClean="0">
                <a:solidFill>
                  <a:srgbClr val="FF0000"/>
                </a:solidFill>
              </a:rPr>
              <a:t>Orta Asya, Balkanlar, Türki Cumhuriyetler, Türkiye’nin çoğunluğunda, önemli ölçüde Kafkasya ve Hint alt kıtasında, kısmen de Ortadoğu ve Mısır’da </a:t>
            </a:r>
            <a:r>
              <a:rPr lang="tr-TR" sz="2400" dirty="0" smtClean="0"/>
              <a:t>yayılmıştır. </a:t>
            </a:r>
            <a:endParaRPr lang="tr-TR" sz="2400" dirty="0"/>
          </a:p>
        </p:txBody>
      </p:sp>
      <p:pic>
        <p:nvPicPr>
          <p:cNvPr id="2050" name="Picture 2" descr="hanefi mezhebinin yaygın olduğu yerler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000240"/>
            <a:ext cx="5786478" cy="40719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5 Sağa Bükülü Ok"/>
          <p:cNvSpPr/>
          <p:nvPr/>
        </p:nvSpPr>
        <p:spPr>
          <a:xfrm>
            <a:off x="4357686" y="2000240"/>
            <a:ext cx="1643074" cy="2357454"/>
          </a:xfrm>
          <a:prstGeom prst="curved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Sola Bükülü Ok"/>
          <p:cNvSpPr/>
          <p:nvPr/>
        </p:nvSpPr>
        <p:spPr>
          <a:xfrm>
            <a:off x="6215074" y="2000240"/>
            <a:ext cx="1571636" cy="2357454"/>
          </a:xfrm>
          <a:prstGeom prst="curvedLeftArrow">
            <a:avLst>
              <a:gd name="adj1" fmla="val 25000"/>
              <a:gd name="adj2" fmla="val 48016"/>
              <a:gd name="adj3" fmla="val 25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357166"/>
            <a:ext cx="3531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2.2.1. Hanefî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428596" y="1285860"/>
            <a:ext cx="2357454" cy="32147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Hanefî mezhebinde kaynak eserler üç bölümde ele alınır.</a:t>
            </a:r>
            <a:endParaRPr lang="tr-TR" sz="2400" dirty="0"/>
          </a:p>
        </p:txBody>
      </p:sp>
      <p:sp>
        <p:nvSpPr>
          <p:cNvPr id="6" name="5 Sağ Ok"/>
          <p:cNvSpPr/>
          <p:nvPr/>
        </p:nvSpPr>
        <p:spPr>
          <a:xfrm>
            <a:off x="2928926" y="1142984"/>
            <a:ext cx="1857388" cy="57150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214942" y="1214422"/>
            <a:ext cx="328614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Zahiru’r</a:t>
            </a:r>
            <a:r>
              <a:rPr lang="tr-TR" sz="2400" dirty="0" smtClean="0"/>
              <a:t>-</a:t>
            </a:r>
            <a:r>
              <a:rPr lang="tr-TR" sz="2400" dirty="0" err="1" smtClean="0"/>
              <a:t>Rivaye</a:t>
            </a:r>
            <a:r>
              <a:rPr lang="tr-TR" sz="2400" dirty="0" smtClean="0"/>
              <a:t> </a:t>
            </a:r>
            <a:endParaRPr lang="tr-TR" sz="2400" dirty="0"/>
          </a:p>
        </p:txBody>
      </p:sp>
      <p:sp>
        <p:nvSpPr>
          <p:cNvPr id="8" name="7 Sağ Ok"/>
          <p:cNvSpPr/>
          <p:nvPr/>
        </p:nvSpPr>
        <p:spPr>
          <a:xfrm>
            <a:off x="2928926" y="2571744"/>
            <a:ext cx="1857388" cy="571504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ağ Ok"/>
          <p:cNvSpPr/>
          <p:nvPr/>
        </p:nvSpPr>
        <p:spPr>
          <a:xfrm>
            <a:off x="2928926" y="4000504"/>
            <a:ext cx="1857388" cy="571504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214942" y="2500306"/>
            <a:ext cx="3286148" cy="6429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Nadiru’r</a:t>
            </a:r>
            <a:r>
              <a:rPr lang="tr-TR" sz="2400" dirty="0" smtClean="0"/>
              <a:t>-</a:t>
            </a:r>
            <a:r>
              <a:rPr lang="tr-TR" sz="2400" dirty="0" err="1" smtClean="0"/>
              <a:t>Rivaye</a:t>
            </a:r>
            <a:r>
              <a:rPr lang="tr-TR" sz="2400" dirty="0" smtClean="0"/>
              <a:t> </a:t>
            </a:r>
            <a:endParaRPr lang="tr-TR" sz="2400" dirty="0"/>
          </a:p>
        </p:txBody>
      </p:sp>
      <p:sp>
        <p:nvSpPr>
          <p:cNvPr id="11" name="10 Dikdörtgen"/>
          <p:cNvSpPr/>
          <p:nvPr/>
        </p:nvSpPr>
        <p:spPr>
          <a:xfrm>
            <a:off x="5214942" y="3929066"/>
            <a:ext cx="3286148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Zahiru’r</a:t>
            </a:r>
            <a:r>
              <a:rPr lang="tr-TR" sz="2400" dirty="0" smtClean="0"/>
              <a:t>-</a:t>
            </a:r>
            <a:r>
              <a:rPr lang="tr-TR" sz="2400" dirty="0" err="1" smtClean="0"/>
              <a:t>Rivaye</a:t>
            </a:r>
            <a:r>
              <a:rPr lang="tr-TR" sz="2400" dirty="0" smtClean="0"/>
              <a:t>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484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2.2.2. Malikî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428596" y="928670"/>
            <a:ext cx="2643206" cy="7143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Kurucusu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929058" y="928670"/>
            <a:ext cx="3929090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İmam-ı Malik </a:t>
            </a:r>
          </a:p>
          <a:p>
            <a:pPr algn="ctr"/>
            <a:r>
              <a:rPr lang="tr-TR" sz="2400" dirty="0" smtClean="0"/>
              <a:t>(Malik b. Enes el-</a:t>
            </a:r>
            <a:r>
              <a:rPr lang="tr-TR" sz="2400" dirty="0" err="1" smtClean="0"/>
              <a:t>Esbahî</a:t>
            </a:r>
            <a:r>
              <a:rPr lang="tr-TR" sz="2400" dirty="0" smtClean="0"/>
              <a:t> )</a:t>
            </a:r>
            <a:endParaRPr lang="tr-TR" sz="2400" dirty="0"/>
          </a:p>
        </p:txBody>
      </p:sp>
      <p:pic>
        <p:nvPicPr>
          <p:cNvPr id="63490" name="Picture 2" descr="imam malik muvatta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928802"/>
            <a:ext cx="3929090" cy="47587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484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2.2.2. Malikî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214282" y="1142984"/>
            <a:ext cx="3643338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En etkili üstadları ( Hocası)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4071934" y="1142984"/>
            <a:ext cx="4286280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İmam Nafi’, Zührî ve Rabietu’r-</a:t>
            </a:r>
            <a:r>
              <a:rPr lang="tr-TR" sz="2400" dirty="0" err="1" smtClean="0"/>
              <a:t>Re’y</a:t>
            </a:r>
            <a:r>
              <a:rPr lang="tr-TR" sz="2400" dirty="0" smtClean="0"/>
              <a:t> </a:t>
            </a:r>
            <a:endParaRPr lang="tr-TR" sz="2400" dirty="0"/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071678"/>
            <a:ext cx="4286280" cy="45720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484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2.2.2. Malikî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285720" y="1214422"/>
            <a:ext cx="2428892" cy="407196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 smtClean="0"/>
              <a:t>İmam Malik’in </a:t>
            </a:r>
            <a:r>
              <a:rPr lang="tr-TR" sz="2400" dirty="0" smtClean="0">
                <a:solidFill>
                  <a:srgbClr val="FF0000"/>
                </a:solidFill>
              </a:rPr>
              <a:t>‘</a:t>
            </a:r>
            <a:r>
              <a:rPr lang="tr-TR" sz="2400" dirty="0" err="1" smtClean="0">
                <a:solidFill>
                  <a:srgbClr val="FF0000"/>
                </a:solidFill>
              </a:rPr>
              <a:t>Muvatta</a:t>
            </a:r>
            <a:r>
              <a:rPr lang="tr-TR" sz="2400" dirty="0" smtClean="0">
                <a:solidFill>
                  <a:srgbClr val="FF0000"/>
                </a:solidFill>
              </a:rPr>
              <a:t>’ </a:t>
            </a:r>
            <a:r>
              <a:rPr lang="tr-TR" sz="2400" dirty="0" smtClean="0"/>
              <a:t>adlı kitabı ilk yazılan kaynak hadis kitaplarımızdandır. </a:t>
            </a:r>
            <a:endParaRPr lang="tr-TR" sz="2400" dirty="0"/>
          </a:p>
        </p:txBody>
      </p:sp>
      <p:sp>
        <p:nvSpPr>
          <p:cNvPr id="61442" name="AutoShape 2" descr="imam malik in muvatt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444" name="AutoShape 4" descr="imam malik in muvatt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46" name="Picture 6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785926"/>
            <a:ext cx="3172739" cy="46434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8" name="7 Dikdörtgen"/>
          <p:cNvSpPr/>
          <p:nvPr/>
        </p:nvSpPr>
        <p:spPr>
          <a:xfrm>
            <a:off x="6429388" y="1214422"/>
            <a:ext cx="2428892" cy="407196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Medinelilerin yaşantısını fıkıhta rehber edinen </a:t>
            </a:r>
            <a:r>
              <a:rPr lang="tr-TR" sz="2400" u="sng" dirty="0" smtClean="0"/>
              <a:t>İmam Malik</a:t>
            </a:r>
            <a:r>
              <a:rPr lang="tr-TR" sz="2400" dirty="0" smtClean="0"/>
              <a:t>, </a:t>
            </a:r>
            <a:r>
              <a:rPr lang="tr-TR" sz="2400" dirty="0" smtClean="0">
                <a:solidFill>
                  <a:srgbClr val="FF0000"/>
                </a:solidFill>
              </a:rPr>
              <a:t>mesalih-i mürseleyi </a:t>
            </a:r>
            <a:r>
              <a:rPr lang="tr-TR" sz="2400" dirty="0" smtClean="0"/>
              <a:t>de en çok kullanan müctehidler arasında sayılır. </a:t>
            </a:r>
          </a:p>
          <a:p>
            <a:pPr algn="ctr"/>
            <a:r>
              <a:rPr lang="tr-TR" sz="2400" dirty="0" smtClean="0"/>
              <a:t>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484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2.2.2. Malikî Mezhebi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285720" y="1214422"/>
            <a:ext cx="2571768" cy="492922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İmam-ı Malik’in kurduğu bu mezhep özellikle </a:t>
            </a:r>
            <a:r>
              <a:rPr lang="tr-TR" sz="2400" dirty="0" smtClean="0">
                <a:solidFill>
                  <a:srgbClr val="FF0000"/>
                </a:solidFill>
              </a:rPr>
              <a:t>Kuzey ve Orta Afrika</a:t>
            </a:r>
            <a:r>
              <a:rPr lang="tr-TR" sz="2400" dirty="0" smtClean="0"/>
              <a:t>’ya yayılmıştır. </a:t>
            </a:r>
            <a:endParaRPr lang="tr-TR" sz="2400" dirty="0"/>
          </a:p>
        </p:txBody>
      </p:sp>
      <p:pic>
        <p:nvPicPr>
          <p:cNvPr id="6" name="Picture 2" descr="hanefi mezhebinin yaygın olduğu yerler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571612"/>
            <a:ext cx="5786478" cy="40719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6 Sağa Bükülü Ok"/>
          <p:cNvSpPr/>
          <p:nvPr/>
        </p:nvSpPr>
        <p:spPr>
          <a:xfrm>
            <a:off x="3214678" y="2571744"/>
            <a:ext cx="1143008" cy="2571768"/>
          </a:xfrm>
          <a:prstGeom prst="curved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Sola Bükülü Ok"/>
          <p:cNvSpPr/>
          <p:nvPr/>
        </p:nvSpPr>
        <p:spPr>
          <a:xfrm>
            <a:off x="4429124" y="2571744"/>
            <a:ext cx="1143008" cy="2571768"/>
          </a:xfrm>
          <a:prstGeom prst="curvedLeftArrow">
            <a:avLst>
              <a:gd name="adj1" fmla="val 25000"/>
              <a:gd name="adj2" fmla="val 50000"/>
              <a:gd name="adj3" fmla="val 1974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428604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tr-TR" sz="2800" b="1" dirty="0" smtClean="0"/>
              <a:t>1.1. Hz. Peygamber Dönemi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57158" y="1142984"/>
            <a:ext cx="2928958" cy="514353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Hz. Peygamber döneminde Önceki şeriatlerde var olan kimi hükümler aynen, kimileri uyarlama ile geçerli kılınmakta, bir yandan da yeni yeni hükümler konulmaktaydı.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643306" y="1142984"/>
            <a:ext cx="5000660" cy="17145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dönemde hükümlerin kaynağı, Kitap ve Sünnet’in ortak adı olan nasslardır.</a:t>
            </a:r>
            <a:endParaRPr lang="tr-TR" sz="2400" dirty="0"/>
          </a:p>
        </p:txBody>
      </p:sp>
      <p:pic>
        <p:nvPicPr>
          <p:cNvPr id="10242" name="Picture 2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214686"/>
            <a:ext cx="5000660" cy="30718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109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2.2.3. Şafiî Mezhebi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428596" y="928670"/>
            <a:ext cx="2643206" cy="7143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Kurucusu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929058" y="928670"/>
            <a:ext cx="3929090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İmam-ı Şafiî</a:t>
            </a:r>
          </a:p>
          <a:p>
            <a:pPr algn="ctr"/>
            <a:r>
              <a:rPr lang="tr-TR" sz="2400" dirty="0" smtClean="0"/>
              <a:t>(Muhammed b. İdris eş-Şafiî )</a:t>
            </a:r>
            <a:endParaRPr lang="tr-TR" sz="2400" dirty="0"/>
          </a:p>
        </p:txBody>
      </p:sp>
      <p:pic>
        <p:nvPicPr>
          <p:cNvPr id="59394" name="Picture 2" descr="imam şafi er risale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857364"/>
            <a:ext cx="3929090" cy="48577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109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2.2.3. Şafiî Mezhebi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714348" y="1357298"/>
            <a:ext cx="3000396" cy="414340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İmam-ı Şafii, Hicazlıların fıkhını </a:t>
            </a:r>
            <a:r>
              <a:rPr lang="tr-TR" sz="2400" dirty="0" smtClean="0">
                <a:solidFill>
                  <a:srgbClr val="FF0000"/>
                </a:solidFill>
              </a:rPr>
              <a:t>İmam-ı Malik</a:t>
            </a:r>
            <a:r>
              <a:rPr lang="tr-TR" sz="2400" dirty="0" smtClean="0"/>
              <a:t>’ten tahsil etmiştir.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4929190" y="2143116"/>
            <a:ext cx="2857520" cy="400052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İmam-ı Şafiî’nin </a:t>
            </a:r>
            <a:r>
              <a:rPr lang="tr-TR" sz="2400" u="sng" dirty="0" err="1" smtClean="0"/>
              <a:t>Bağdad’taki</a:t>
            </a:r>
            <a:r>
              <a:rPr lang="tr-TR" sz="2400" u="sng" dirty="0" smtClean="0"/>
              <a:t> görüşlerine </a:t>
            </a:r>
            <a:r>
              <a:rPr lang="tr-TR" sz="2400" dirty="0" err="1" smtClean="0">
                <a:solidFill>
                  <a:srgbClr val="FF0000"/>
                </a:solidFill>
              </a:rPr>
              <a:t>mezheb</a:t>
            </a:r>
            <a:r>
              <a:rPr lang="tr-TR" sz="2400" dirty="0" smtClean="0">
                <a:solidFill>
                  <a:srgbClr val="FF0000"/>
                </a:solidFill>
              </a:rPr>
              <a:t>-i </a:t>
            </a:r>
            <a:r>
              <a:rPr lang="tr-TR" sz="2400" dirty="0" err="1" smtClean="0">
                <a:solidFill>
                  <a:srgbClr val="FF0000"/>
                </a:solidFill>
              </a:rPr>
              <a:t>kadîm</a:t>
            </a:r>
            <a:r>
              <a:rPr lang="tr-TR" sz="2400" dirty="0" smtClean="0"/>
              <a:t>, </a:t>
            </a:r>
            <a:r>
              <a:rPr lang="tr-TR" sz="2400" u="sng" dirty="0" smtClean="0"/>
              <a:t>Mısırdaki görüşlerine </a:t>
            </a:r>
            <a:r>
              <a:rPr lang="tr-TR" sz="2400" dirty="0" err="1" smtClean="0">
                <a:solidFill>
                  <a:srgbClr val="FF0000"/>
                </a:solidFill>
              </a:rPr>
              <a:t>mezheb</a:t>
            </a:r>
            <a:r>
              <a:rPr lang="tr-TR" sz="2400" dirty="0" smtClean="0">
                <a:solidFill>
                  <a:srgbClr val="FF0000"/>
                </a:solidFill>
              </a:rPr>
              <a:t>-i </a:t>
            </a:r>
            <a:r>
              <a:rPr lang="tr-TR" sz="2400" dirty="0" err="1" smtClean="0">
                <a:solidFill>
                  <a:srgbClr val="FF0000"/>
                </a:solidFill>
              </a:rPr>
              <a:t>cedîd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denilmektedir.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109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2.2.3. Şafiî Mezhebi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428596" y="928670"/>
            <a:ext cx="2928958" cy="9286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İmam Şafiî ‘</a:t>
            </a:r>
            <a:r>
              <a:rPr lang="tr-TR" sz="2400" dirty="0" err="1" smtClean="0"/>
              <a:t>nin</a:t>
            </a:r>
            <a:r>
              <a:rPr lang="tr-TR" sz="2400" dirty="0" smtClean="0"/>
              <a:t> eserleri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929058" y="928670"/>
            <a:ext cx="3643338" cy="9286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Risale, </a:t>
            </a:r>
            <a:r>
              <a:rPr lang="tr-TR" sz="2400" dirty="0" err="1" smtClean="0">
                <a:solidFill>
                  <a:srgbClr val="FF0000"/>
                </a:solidFill>
              </a:rPr>
              <a:t>Hücce</a:t>
            </a:r>
            <a:r>
              <a:rPr lang="tr-TR" sz="2400" dirty="0" smtClean="0">
                <a:solidFill>
                  <a:srgbClr val="FF0000"/>
                </a:solidFill>
              </a:rPr>
              <a:t>, </a:t>
            </a:r>
            <a:r>
              <a:rPr lang="tr-TR" sz="2400" dirty="0" err="1" smtClean="0">
                <a:solidFill>
                  <a:srgbClr val="FF0000"/>
                </a:solidFill>
              </a:rPr>
              <a:t>Ümm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6562" name="AutoShape 2" descr="İ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6564" name="AutoShape 4" descr="imam şafi ümm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6566" name="Picture 6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000240"/>
            <a:ext cx="3643338" cy="46434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109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2.2.3. Şafiî Mezhebi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857224" y="1142984"/>
            <a:ext cx="3000396" cy="507209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 smtClean="0"/>
              <a:t>İmam Şafiî </a:t>
            </a:r>
            <a:r>
              <a:rPr lang="tr-TR" sz="2400" dirty="0" smtClean="0"/>
              <a:t>, öncelikle </a:t>
            </a:r>
            <a:r>
              <a:rPr lang="tr-TR" sz="2400" i="1" dirty="0" smtClean="0">
                <a:solidFill>
                  <a:srgbClr val="FF0000"/>
                </a:solidFill>
              </a:rPr>
              <a:t>Kuran ve Sünneti </a:t>
            </a:r>
            <a:r>
              <a:rPr lang="tr-TR" sz="2400" i="1" dirty="0" smtClean="0"/>
              <a:t>daha sonra </a:t>
            </a:r>
            <a:r>
              <a:rPr lang="tr-TR" sz="2400" i="1" dirty="0" smtClean="0">
                <a:solidFill>
                  <a:srgbClr val="FF0000"/>
                </a:solidFill>
              </a:rPr>
              <a:t>icmayı</a:t>
            </a:r>
            <a:r>
              <a:rPr lang="tr-TR" sz="2400" i="1" dirty="0" smtClean="0"/>
              <a:t>, </a:t>
            </a:r>
            <a:r>
              <a:rPr lang="tr-TR" sz="2400" i="1" dirty="0" smtClean="0">
                <a:solidFill>
                  <a:srgbClr val="FF0000"/>
                </a:solidFill>
              </a:rPr>
              <a:t>sahabe kavlini ve kıyası </a:t>
            </a:r>
            <a:r>
              <a:rPr lang="tr-TR" sz="2400" i="1" dirty="0" smtClean="0"/>
              <a:t>delil olarak kabul eder. Ayrıca </a:t>
            </a:r>
            <a:r>
              <a:rPr lang="tr-TR" sz="2400" i="1" dirty="0" smtClean="0">
                <a:solidFill>
                  <a:srgbClr val="FF0000"/>
                </a:solidFill>
              </a:rPr>
              <a:t>istishab</a:t>
            </a:r>
            <a:r>
              <a:rPr lang="tr-TR" sz="2400" i="1" dirty="0" smtClean="0"/>
              <a:t> delilini sıklıkla kullanır.</a:t>
            </a:r>
            <a:endParaRPr lang="tr-TR" sz="2400" dirty="0"/>
          </a:p>
        </p:txBody>
      </p:sp>
      <p:pic>
        <p:nvPicPr>
          <p:cNvPr id="65538" name="Picture 2" descr="imam şafi hücce eseri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428736"/>
            <a:ext cx="3071834" cy="46434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109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2.2.3. Şafiî Mezhebi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500034" y="1357298"/>
            <a:ext cx="2500330" cy="4572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 smtClean="0"/>
              <a:t>Şafiî mezhebi </a:t>
            </a:r>
            <a:r>
              <a:rPr lang="tr-TR" sz="2400" dirty="0" smtClean="0">
                <a:solidFill>
                  <a:srgbClr val="FF0000"/>
                </a:solidFill>
              </a:rPr>
              <a:t>Güneydoğu</a:t>
            </a: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Asya, kısmen Hint alt kıtası, Kafkasya, Türkiye’nin doğusu, Ortadoğu ve Afrika’nın batısında </a:t>
            </a:r>
            <a:r>
              <a:rPr lang="tr-TR" sz="2400" dirty="0" smtClean="0"/>
              <a:t>yayılmıştır. </a:t>
            </a:r>
            <a:endParaRPr lang="tr-TR" sz="2400" dirty="0"/>
          </a:p>
        </p:txBody>
      </p:sp>
      <p:pic>
        <p:nvPicPr>
          <p:cNvPr id="7" name="Picture 2" descr="hanefi mezhebinin yaygın olduğu yerler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571612"/>
            <a:ext cx="5786478" cy="40719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8" name="7 Sağa Bükülü Ok"/>
          <p:cNvSpPr/>
          <p:nvPr/>
        </p:nvSpPr>
        <p:spPr>
          <a:xfrm rot="21157529">
            <a:off x="7308585" y="4041903"/>
            <a:ext cx="741938" cy="1502800"/>
          </a:xfrm>
          <a:prstGeom prst="curvedRightArrow">
            <a:avLst>
              <a:gd name="adj1" fmla="val 28219"/>
              <a:gd name="adj2" fmla="val 28219"/>
              <a:gd name="adj3" fmla="val 25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Sola Bükülü Ok"/>
          <p:cNvSpPr/>
          <p:nvPr/>
        </p:nvSpPr>
        <p:spPr>
          <a:xfrm>
            <a:off x="8072462" y="4000504"/>
            <a:ext cx="785818" cy="1500198"/>
          </a:xfrm>
          <a:prstGeom prst="curved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619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2.2.4. Hanbelî Mezhebi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500034" y="1000108"/>
            <a:ext cx="2500330" cy="7143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Kurucusu</a:t>
            </a:r>
            <a:endParaRPr lang="tr-TR" sz="2400" dirty="0"/>
          </a:p>
        </p:txBody>
      </p:sp>
      <p:sp>
        <p:nvSpPr>
          <p:cNvPr id="10" name="9 Dikdörtgen"/>
          <p:cNvSpPr/>
          <p:nvPr/>
        </p:nvSpPr>
        <p:spPr>
          <a:xfrm>
            <a:off x="3214678" y="1000108"/>
            <a:ext cx="5715040" cy="121444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Ahmed</a:t>
            </a:r>
            <a:r>
              <a:rPr lang="tr-TR" sz="2400" dirty="0" smtClean="0"/>
              <a:t> b. Hanbel </a:t>
            </a:r>
          </a:p>
          <a:p>
            <a:pPr algn="ctr"/>
            <a:r>
              <a:rPr lang="tr-TR" sz="2400" dirty="0" smtClean="0"/>
              <a:t>(</a:t>
            </a:r>
            <a:r>
              <a:rPr lang="tr-TR" sz="2400" dirty="0" err="1" smtClean="0"/>
              <a:t>Ebû</a:t>
            </a:r>
            <a:r>
              <a:rPr lang="tr-TR" sz="2400" dirty="0" smtClean="0"/>
              <a:t> </a:t>
            </a:r>
            <a:r>
              <a:rPr lang="tr-TR" sz="2400" dirty="0" err="1" smtClean="0"/>
              <a:t>Abdillâh</a:t>
            </a:r>
            <a:r>
              <a:rPr lang="tr-TR" sz="2400" dirty="0" smtClean="0"/>
              <a:t> </a:t>
            </a:r>
            <a:r>
              <a:rPr lang="tr-TR" sz="2400" dirty="0" err="1" smtClean="0"/>
              <a:t>Ahmed</a:t>
            </a:r>
            <a:r>
              <a:rPr lang="tr-TR" sz="2400" dirty="0" smtClean="0"/>
              <a:t> b. Muhammed b. Hanbel eş-</a:t>
            </a:r>
            <a:r>
              <a:rPr lang="tr-TR" sz="2400" dirty="0" err="1" smtClean="0"/>
              <a:t>Şeybânî</a:t>
            </a:r>
            <a:r>
              <a:rPr lang="tr-TR" sz="2400" dirty="0" smtClean="0"/>
              <a:t> )</a:t>
            </a:r>
            <a:endParaRPr lang="tr-TR" sz="2400" dirty="0"/>
          </a:p>
        </p:txBody>
      </p:sp>
      <p:pic>
        <p:nvPicPr>
          <p:cNvPr id="68610" name="Picture 2" descr="Hanbeli eserleri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357430"/>
            <a:ext cx="4286280" cy="43291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619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2.2.4. Hanbelî Mezhebi</a:t>
            </a:r>
            <a:endParaRPr lang="tr-TR" sz="2800" dirty="0"/>
          </a:p>
        </p:txBody>
      </p:sp>
      <p:sp>
        <p:nvSpPr>
          <p:cNvPr id="7" name="6 Dikdörtgen"/>
          <p:cNvSpPr/>
          <p:nvPr/>
        </p:nvSpPr>
        <p:spPr>
          <a:xfrm>
            <a:off x="642910" y="1500174"/>
            <a:ext cx="2500330" cy="37147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Bağdad’da</a:t>
            </a: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İmam-ı Şafiî</a:t>
            </a:r>
            <a:r>
              <a:rPr lang="tr-TR" sz="2400" dirty="0" smtClean="0"/>
              <a:t>’nin ders halkalarında bulundu. </a:t>
            </a:r>
            <a:endParaRPr lang="tr-TR" sz="2400" dirty="0"/>
          </a:p>
        </p:txBody>
      </p:sp>
      <p:pic>
        <p:nvPicPr>
          <p:cNvPr id="69634" name="Picture 2" descr="D:\Ensar vakfı siyer  çalışmaları\fotoğraflar\ed5bc4538d4b3d3c36628d40beb09e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000108"/>
            <a:ext cx="5031117" cy="47777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619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2.2.4. Hanbelî Mezhebi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928662" y="1643050"/>
            <a:ext cx="2643206" cy="392909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 err="1" smtClean="0"/>
              <a:t>Ahmed</a:t>
            </a:r>
            <a:r>
              <a:rPr lang="tr-TR" sz="2400" u="sng" dirty="0" smtClean="0"/>
              <a:t> b. </a:t>
            </a:r>
            <a:r>
              <a:rPr lang="tr-TR" sz="2400" u="sng" dirty="0" err="1" smtClean="0"/>
              <a:t>Hanbelin</a:t>
            </a:r>
            <a:r>
              <a:rPr lang="tr-TR" sz="2400" u="sng" dirty="0" smtClean="0"/>
              <a:t> </a:t>
            </a:r>
            <a:r>
              <a:rPr lang="tr-TR" sz="2400" dirty="0" smtClean="0"/>
              <a:t>en önemli eseri </a:t>
            </a:r>
            <a:r>
              <a:rPr lang="tr-TR" sz="2400" dirty="0" smtClean="0">
                <a:solidFill>
                  <a:srgbClr val="FF0000"/>
                </a:solidFill>
              </a:rPr>
              <a:t>el-Müsned</a:t>
            </a:r>
            <a:r>
              <a:rPr lang="tr-TR" sz="2400" dirty="0" smtClean="0"/>
              <a:t> adlı hadis kitabıdır. </a:t>
            </a:r>
            <a:endParaRPr lang="tr-TR" sz="2400" dirty="0"/>
          </a:p>
        </p:txBody>
      </p:sp>
      <p:pic>
        <p:nvPicPr>
          <p:cNvPr id="71682" name="Picture 2" descr="ahmet b. hanbel müsned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214422"/>
            <a:ext cx="3404704" cy="5000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3619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2.2.4. Hanbelî Mezhebi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285720" y="1214422"/>
            <a:ext cx="2357454" cy="478634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Genel olarak </a:t>
            </a:r>
            <a:r>
              <a:rPr lang="tr-TR" sz="2400" dirty="0" smtClean="0">
                <a:solidFill>
                  <a:srgbClr val="FF0000"/>
                </a:solidFill>
              </a:rPr>
              <a:t>Suudi Arabistan, çok az da Kafkasya, Balkanlar ve Suriye’de </a:t>
            </a:r>
            <a:r>
              <a:rPr lang="tr-TR" sz="2400" dirty="0" smtClean="0"/>
              <a:t>yayılmıştır. </a:t>
            </a:r>
            <a:endParaRPr lang="tr-TR" sz="2400" dirty="0"/>
          </a:p>
        </p:txBody>
      </p:sp>
      <p:pic>
        <p:nvPicPr>
          <p:cNvPr id="6" name="Picture 2" descr="hanefi mezhebinin yaygın olduğu yerler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500174"/>
            <a:ext cx="5786478" cy="40719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6 Sağa Bükülü Ok"/>
          <p:cNvSpPr/>
          <p:nvPr/>
        </p:nvSpPr>
        <p:spPr>
          <a:xfrm>
            <a:off x="4357686" y="2928934"/>
            <a:ext cx="928694" cy="1071570"/>
          </a:xfrm>
          <a:prstGeom prst="curved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Sola Bükülü Ok"/>
          <p:cNvSpPr/>
          <p:nvPr/>
        </p:nvSpPr>
        <p:spPr>
          <a:xfrm>
            <a:off x="5357818" y="2928934"/>
            <a:ext cx="1071570" cy="1071570"/>
          </a:xfrm>
          <a:prstGeom prst="curvedLeftArrow">
            <a:avLst>
              <a:gd name="adj1" fmla="val 25000"/>
              <a:gd name="adj2" fmla="val 51527"/>
              <a:gd name="adj3" fmla="val 25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285728"/>
            <a:ext cx="7072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 Fıkıh İlminde Mezhepler Sonrası Gelişmeler </a:t>
            </a:r>
            <a:endParaRPr lang="tr-TR" sz="2800" dirty="0"/>
          </a:p>
        </p:txBody>
      </p:sp>
      <p:sp>
        <p:nvSpPr>
          <p:cNvPr id="9" name="8 Dikdörtgen"/>
          <p:cNvSpPr/>
          <p:nvPr/>
        </p:nvSpPr>
        <p:spPr>
          <a:xfrm>
            <a:off x="285720" y="1142984"/>
            <a:ext cx="2857520" cy="300039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Kanunlaştırma döneminden önce </a:t>
            </a:r>
            <a:r>
              <a:rPr lang="tr-TR" sz="2400" u="sng" dirty="0" smtClean="0"/>
              <a:t>istikrar dönemi yaklaşık olarak </a:t>
            </a:r>
            <a:r>
              <a:rPr lang="tr-TR" sz="2400" u="sng" dirty="0" smtClean="0">
                <a:solidFill>
                  <a:srgbClr val="FF0000"/>
                </a:solidFill>
              </a:rPr>
              <a:t>925</a:t>
            </a:r>
            <a:r>
              <a:rPr lang="tr-TR" sz="2400" u="sng" dirty="0" smtClean="0"/>
              <a:t> </a:t>
            </a:r>
            <a:r>
              <a:rPr lang="tr-TR" sz="2400" dirty="0" smtClean="0"/>
              <a:t>yılından başlar, </a:t>
            </a:r>
            <a:r>
              <a:rPr lang="tr-TR" sz="2400" dirty="0" smtClean="0">
                <a:solidFill>
                  <a:srgbClr val="FF0000"/>
                </a:solidFill>
              </a:rPr>
              <a:t>1869 yılına </a:t>
            </a:r>
            <a:r>
              <a:rPr lang="tr-TR" sz="2400" dirty="0" smtClean="0"/>
              <a:t>kadar devam eder. </a:t>
            </a:r>
            <a:endParaRPr lang="tr-TR" sz="2400" dirty="0"/>
          </a:p>
        </p:txBody>
      </p:sp>
      <p:sp>
        <p:nvSpPr>
          <p:cNvPr id="10" name="9 Dikdörtgen"/>
          <p:cNvSpPr/>
          <p:nvPr/>
        </p:nvSpPr>
        <p:spPr>
          <a:xfrm>
            <a:off x="3571868" y="1142984"/>
            <a:ext cx="4857784" cy="292895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İstikrar döneminden önce mezhepler </a:t>
            </a:r>
            <a:r>
              <a:rPr lang="tr-TR" sz="2400" dirty="0" smtClean="0"/>
              <a:t>oluşmuş, müessese olarak kuruluşunu tamamlamış, usulü ve ilkeleri ortaya konmuş, hem âlim yetiştiren hem meselelere çözüm getiren, istikrarlı araştırma merkezleri hâline gelmiştir. </a:t>
            </a:r>
            <a:endParaRPr lang="tr-TR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143380"/>
            <a:ext cx="4857784" cy="25003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428604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tr-TR" sz="2800" b="1" dirty="0" smtClean="0"/>
              <a:t>1.1. Hz. Peygamber Dönemi</a:t>
            </a:r>
          </a:p>
        </p:txBody>
      </p:sp>
      <p:sp>
        <p:nvSpPr>
          <p:cNvPr id="5" name="4 Dikdörtgen"/>
          <p:cNvSpPr/>
          <p:nvPr/>
        </p:nvSpPr>
        <p:spPr>
          <a:xfrm>
            <a:off x="571472" y="1500174"/>
            <a:ext cx="2857520" cy="32147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Hz. Peygamberin (s.a.v.) tebliği, Mekke döneminde daha çok inanç ve ahlaki konulara yönelik olmuştur.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4429124" y="2500306"/>
            <a:ext cx="3071834" cy="35004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dönemde fıkhi hükümler az olmakla birlikte, ele alınan inanç ve ahlak ile ilgili ilkeler, daha sonraki dönemin temelini oluşturmuştur.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7072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 Fıkıh İlminde Mezhepler Sonrası Gelişmeler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500034" y="1071546"/>
            <a:ext cx="3643338" cy="11430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 dönemde yapılan </a:t>
            </a:r>
            <a:r>
              <a:rPr lang="tr-TR" sz="2400" dirty="0" smtClean="0"/>
              <a:t>çalışmalar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500034" y="2571744"/>
            <a:ext cx="7715304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Dönemin </a:t>
            </a:r>
            <a:r>
              <a:rPr lang="tr-TR" sz="2400" dirty="0" smtClean="0"/>
              <a:t>ilk asırlarında özellikle Hanefî mezhebinde mezheb içi </a:t>
            </a:r>
            <a:r>
              <a:rPr lang="tr-TR" sz="2400" dirty="0" smtClean="0"/>
              <a:t>usul </a:t>
            </a:r>
            <a:r>
              <a:rPr lang="tr-TR" sz="2400" dirty="0" smtClean="0"/>
              <a:t>çalışmaları yapılmıştır.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500034" y="3857628"/>
            <a:ext cx="7715304" cy="1357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Zamanla </a:t>
            </a:r>
            <a:r>
              <a:rPr lang="tr-TR" sz="2400" dirty="0" smtClean="0"/>
              <a:t>ortaya çıkmış yeni meselelerin cevapları temel ilkelere göre verilmiş ve bu yolda eserler yazılmıştır (Vakıât, Fetava veya Nevazil).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500034" y="5429264"/>
            <a:ext cx="7715304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Tahric</a:t>
            </a:r>
            <a:r>
              <a:rPr lang="tr-TR" sz="2400" dirty="0" smtClean="0"/>
              <a:t> </a:t>
            </a:r>
            <a:r>
              <a:rPr lang="tr-TR" sz="2400" dirty="0" smtClean="0"/>
              <a:t>işi yapılmıştır. Yani daha önce verilmiş hükümlerin sebep ve illetleri </a:t>
            </a:r>
            <a:r>
              <a:rPr lang="tr-TR" sz="2400" dirty="0" smtClean="0"/>
              <a:t>tespit </a:t>
            </a:r>
            <a:r>
              <a:rPr lang="tr-TR" sz="2400" dirty="0" smtClean="0"/>
              <a:t>edilmiştir.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7072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 Fıkıh İlminde Mezhepler Sonrası Gelişmeler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500034" y="1357298"/>
            <a:ext cx="8001056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Tercih </a:t>
            </a:r>
            <a:r>
              <a:rPr lang="tr-TR" sz="2400" dirty="0" smtClean="0"/>
              <a:t>işi yapılmıştır. Yani hangi görüş daha kuvvetli ve tercihe değer ise onlar </a:t>
            </a:r>
            <a:r>
              <a:rPr lang="tr-TR" sz="2400" dirty="0" smtClean="0"/>
              <a:t>tespit </a:t>
            </a:r>
            <a:r>
              <a:rPr lang="tr-TR" sz="2400" dirty="0" smtClean="0"/>
              <a:t>edilmiştir. 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28596" y="2928934"/>
            <a:ext cx="8001056" cy="9286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Kavaid</a:t>
            </a:r>
            <a:r>
              <a:rPr lang="tr-TR" sz="2400" dirty="0" smtClean="0"/>
              <a:t>-i </a:t>
            </a:r>
            <a:r>
              <a:rPr lang="tr-TR" sz="2400" dirty="0" smtClean="0"/>
              <a:t>Külliye eserleri yazılmıştır .</a:t>
            </a:r>
          </a:p>
        </p:txBody>
      </p:sp>
      <p:sp>
        <p:nvSpPr>
          <p:cNvPr id="7" name="6 Dikdörtgen"/>
          <p:cNvSpPr/>
          <p:nvPr/>
        </p:nvSpPr>
        <p:spPr>
          <a:xfrm>
            <a:off x="428596" y="4286256"/>
            <a:ext cx="8001056" cy="9286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 Metinler </a:t>
            </a:r>
            <a:r>
              <a:rPr lang="tr-TR" sz="2400" dirty="0" smtClean="0"/>
              <a:t>(mezheplerin temel kitapları, ders kitapları) yazılmıştır.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428596" y="5429264"/>
            <a:ext cx="8001056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Fıkıh </a:t>
            </a:r>
            <a:r>
              <a:rPr lang="tr-TR" sz="2400" dirty="0" smtClean="0"/>
              <a:t>eserlerinde geçen hadislerin tahrici yapılmış olup hadislerin sıhhat durumu ortaya konmuştur.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7072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 Fıkıh İlminde Mezhepler Sonrası Gelişmeler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428596" y="1142984"/>
            <a:ext cx="8143932" cy="7858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Yazılmış </a:t>
            </a:r>
            <a:r>
              <a:rPr lang="tr-TR" sz="2400" dirty="0" smtClean="0"/>
              <a:t>olan eserlere şerhler ve haşiyeler yazılmıştır </a:t>
            </a:r>
            <a:r>
              <a:rPr lang="tr-TR" sz="2400" dirty="0" smtClean="0"/>
              <a:t>.</a:t>
            </a:r>
            <a:endParaRPr lang="tr-TR" sz="2400" dirty="0" smtClean="0"/>
          </a:p>
        </p:txBody>
      </p:sp>
      <p:sp>
        <p:nvSpPr>
          <p:cNvPr id="6" name="5 Dikdörtgen"/>
          <p:cNvSpPr/>
          <p:nvPr/>
        </p:nvSpPr>
        <p:spPr>
          <a:xfrm>
            <a:off x="428596" y="2285992"/>
            <a:ext cx="8143932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Umumiyetle </a:t>
            </a:r>
            <a:r>
              <a:rPr lang="tr-TR" sz="2400" dirty="0" smtClean="0"/>
              <a:t>âlimlerimizi ve özelde mezhebleri </a:t>
            </a:r>
            <a:r>
              <a:rPr lang="tr-TR" sz="2400" dirty="0" smtClean="0"/>
              <a:t>müdafaa </a:t>
            </a:r>
            <a:r>
              <a:rPr lang="tr-TR" sz="2400" dirty="0" smtClean="0"/>
              <a:t>eden eserler yazılmıştır. </a:t>
            </a:r>
          </a:p>
        </p:txBody>
      </p:sp>
      <p:sp>
        <p:nvSpPr>
          <p:cNvPr id="7" name="6 Dikdörtgen"/>
          <p:cNvSpPr/>
          <p:nvPr/>
        </p:nvSpPr>
        <p:spPr>
          <a:xfrm>
            <a:off x="428596" y="3571876"/>
            <a:ext cx="8143932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Müstakillen </a:t>
            </a:r>
            <a:r>
              <a:rPr lang="tr-TR" sz="2400" dirty="0" smtClean="0"/>
              <a:t>fetva kitapları yazılmıştır. Bunlar da ya resmi olarak veya sivil olarak hazırlanmıştır.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428596" y="4714884"/>
            <a:ext cx="8143932" cy="7858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Bu </a:t>
            </a:r>
            <a:r>
              <a:rPr lang="tr-TR" sz="2400" dirty="0" smtClean="0"/>
              <a:t>dönemde bazı kanunnameler ve fermanlar çıkarılmıştır.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428596" y="5786454"/>
            <a:ext cx="8143932" cy="9286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Mahkemelerde </a:t>
            </a:r>
            <a:r>
              <a:rPr lang="tr-TR" sz="2400" dirty="0" smtClean="0"/>
              <a:t>hükümler kayıtlara geçirilmiş ve böylece şer’iye sicilleri oluşturulmuştur.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7072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 Fıkıh İlminde Mezhepler Sonrası Gelişmeler 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214282" y="1214422"/>
            <a:ext cx="2928958" cy="50006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Devlet tarafından heyetlere resmen hazırlatılan fetva kitabına en güzel örnek 1664-1672 yılları arasında Hindistan’da Hanefî mezhebine göre hazırlanmış olan </a:t>
            </a:r>
            <a:r>
              <a:rPr lang="tr-TR" sz="2400" b="1" dirty="0" smtClean="0">
                <a:solidFill>
                  <a:srgbClr val="FF0000"/>
                </a:solidFill>
              </a:rPr>
              <a:t>Fetava-</a:t>
            </a:r>
            <a:r>
              <a:rPr lang="tr-TR" sz="2400" b="1" dirty="0" err="1" smtClean="0">
                <a:solidFill>
                  <a:srgbClr val="FF0000"/>
                </a:solidFill>
              </a:rPr>
              <a:t>yı</a:t>
            </a:r>
            <a:r>
              <a:rPr lang="tr-TR" sz="2400" b="1" dirty="0" smtClean="0">
                <a:solidFill>
                  <a:srgbClr val="FF0000"/>
                </a:solidFill>
              </a:rPr>
              <a:t> Hindiyye’dir. 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fetava yı hindiyye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143116"/>
            <a:ext cx="5500726" cy="40719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4375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3.1. Fıkhın Kanunlaştırılması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357158" y="1428736"/>
            <a:ext cx="2643206" cy="43577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19 yüzyıl ve 20. yüzyılın başları, fıkıh tarihinde kanunlaştırmanın yapıldığı dönem olarak dikkat çeker.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357554" y="1428736"/>
            <a:ext cx="5500726" cy="9286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Mecelle-i Ahkâm-ı Adliye </a:t>
            </a:r>
            <a:endParaRPr lang="tr-TR" sz="2400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71744"/>
            <a:ext cx="5495073" cy="32147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4375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3.1. Fıkhın Kanunlaştırılması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357158" y="1000108"/>
            <a:ext cx="4357718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Mecelle-i Ahkâm-ı Adliye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57158" y="2071678"/>
            <a:ext cx="2857520" cy="44291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Osmanlı </a:t>
            </a:r>
            <a:r>
              <a:rPr lang="tr-TR" sz="2400" dirty="0" smtClean="0"/>
              <a:t>Devleti zamanında, </a:t>
            </a:r>
            <a:r>
              <a:rPr lang="tr-TR" sz="2400" dirty="0" smtClean="0"/>
              <a:t>Ahmet </a:t>
            </a:r>
            <a:r>
              <a:rPr lang="tr-TR" sz="2400" dirty="0" smtClean="0"/>
              <a:t>Cevdet Paşa Başkanlığındaki ilmî bir heyet tarafından, İslam hukukuna bağlı kalınarak 1851 madde olarak hazırlanan bir kânun metnidir. </a:t>
            </a:r>
            <a:endParaRPr lang="tr-TR" sz="2400" dirty="0"/>
          </a:p>
        </p:txBody>
      </p:sp>
      <p:pic>
        <p:nvPicPr>
          <p:cNvPr id="3074" name="Picture 2" descr="mecelle ahmet cevdet paşa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786058"/>
            <a:ext cx="5619736" cy="36671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4375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3.1. Fıkhın Kanunlaştırılması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357158" y="1214422"/>
            <a:ext cx="2643206" cy="50006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Mecelle</a:t>
            </a:r>
            <a:r>
              <a:rPr lang="tr-TR" sz="2400" dirty="0" smtClean="0"/>
              <a:t>; kendisinden sonra İslam Dünyasında yapılan kanunlaştırma faaliyetlerine de bir temel teşkil etmiştir. </a:t>
            </a:r>
            <a:endParaRPr lang="tr-TR" sz="2400" dirty="0"/>
          </a:p>
        </p:txBody>
      </p:sp>
      <p:pic>
        <p:nvPicPr>
          <p:cNvPr id="2050" name="Picture 2" descr="mecelle maddeleri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786058"/>
            <a:ext cx="5741968" cy="33813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4375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3.1. Fıkhın Kanunlaştırılması</a:t>
            </a:r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357158" y="1071546"/>
            <a:ext cx="3429024" cy="9286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Hukuk-i Aile Kararnamesi: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57158" y="2214554"/>
            <a:ext cx="8215370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157 maddeden oluşmuştur 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428596" y="3071810"/>
            <a:ext cx="8143932" cy="7858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Sadece Müslümanların değil, Hristiyan ve Yahudi vatandaşların da aile konusunu düzenlemiştir. 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428596" y="4214818"/>
            <a:ext cx="8143932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Hanefî dışındaki meşhur mezheplerden de alıntı yapmıştır. </a:t>
            </a:r>
            <a:endParaRPr lang="tr-TR" sz="2400" dirty="0"/>
          </a:p>
        </p:txBody>
      </p:sp>
      <p:sp>
        <p:nvSpPr>
          <p:cNvPr id="9" name="8 Dikdörtgen"/>
          <p:cNvSpPr/>
          <p:nvPr/>
        </p:nvSpPr>
        <p:spPr>
          <a:xfrm>
            <a:off x="500034" y="5214950"/>
            <a:ext cx="8072494" cy="12858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Nikâh </a:t>
            </a:r>
            <a:r>
              <a:rPr lang="tr-TR" sz="2400" dirty="0" smtClean="0"/>
              <a:t>ve boşanmaların resmi kayda geçmesini, resmen bildirilmediği ve kayda geçirilmediği takdirde cezai müeyyide uygulanacağı hükmü eklenmiştir.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520700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3.2. Fıkıh İlminde Yeni Gelişmeler </a:t>
            </a:r>
          </a:p>
          <a:p>
            <a:endParaRPr lang="tr-TR" sz="2800" dirty="0"/>
          </a:p>
        </p:txBody>
      </p:sp>
      <p:sp>
        <p:nvSpPr>
          <p:cNvPr id="5" name="4 Dikdörtgen"/>
          <p:cNvSpPr/>
          <p:nvPr/>
        </p:nvSpPr>
        <p:spPr>
          <a:xfrm>
            <a:off x="214282" y="1071546"/>
            <a:ext cx="2286016" cy="32861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1. </a:t>
            </a:r>
            <a:r>
              <a:rPr lang="tr-TR" sz="2400" dirty="0" smtClean="0"/>
              <a:t>Özellikle 1921 yılından sonra yine İslam’a dayalı kanunlar hazırlanması için heyetler oluşturulmuştur.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2643174" y="3000372"/>
            <a:ext cx="2500330" cy="32861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2. </a:t>
            </a:r>
            <a:r>
              <a:rPr lang="tr-TR" sz="2400" dirty="0" smtClean="0"/>
              <a:t>İlmî </a:t>
            </a:r>
            <a:r>
              <a:rPr lang="tr-TR" sz="2400" dirty="0" smtClean="0"/>
              <a:t>kongreler, sempozyumlar ve çalıştaylar yapılmaktadır. </a:t>
            </a:r>
            <a:endParaRPr lang="tr-TR" sz="2400" dirty="0"/>
          </a:p>
        </p:txBody>
      </p:sp>
      <p:pic>
        <p:nvPicPr>
          <p:cNvPr id="81922" name="Picture 2" descr="İlgili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071546"/>
            <a:ext cx="2500330" cy="18216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1924" name="Picture 4" descr="Helal ve Sağlıklı Gıda Kongresi ile ilgili görsel sonuc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9" y="3786190"/>
            <a:ext cx="3740385" cy="24955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5207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3.2. Fıkıh İlminde Yeni Gelişmeler 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57158" y="1142984"/>
            <a:ext cx="2500330" cy="32861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3</a:t>
            </a:r>
            <a:r>
              <a:rPr lang="tr-TR" sz="2400" dirty="0" smtClean="0">
                <a:solidFill>
                  <a:srgbClr val="FF0000"/>
                </a:solidFill>
              </a:rPr>
              <a:t>.</a:t>
            </a:r>
            <a:r>
              <a:rPr lang="tr-TR" sz="2400" dirty="0" smtClean="0"/>
              <a:t> Üniversitelerde İslam Hukuku kürsüleri ve bölümleri kurulmakta ve açılmaktadır.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428992" y="2714620"/>
            <a:ext cx="2428892" cy="32147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4.</a:t>
            </a:r>
            <a:r>
              <a:rPr lang="tr-TR" sz="2400" dirty="0" smtClean="0"/>
              <a:t> Akademik çalışmalar yapılmakta ve tezler hazırlanmaktadır. 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6357950" y="1142984"/>
            <a:ext cx="2428892" cy="371477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5.</a:t>
            </a:r>
            <a:r>
              <a:rPr lang="tr-TR" sz="2400" dirty="0" smtClean="0"/>
              <a:t> Hizmet içi kurslarda ve sivil faaliyetler arasında fıkıh eğitimi yapılmaktadır. (Diyanet Eğitim Merkezleri ve sivil kurumlar gibi).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4282" y="428604"/>
            <a:ext cx="4635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tr-TR" sz="2800" b="1" dirty="0" smtClean="0"/>
              <a:t>1.1. Hz. Peygamber Dönemi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57158" y="1500174"/>
            <a:ext cx="3000396" cy="478634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Medine döneminde fıkıh, yeni oluşan toplumun esaslarını belirlemeye yönelmiştir. Gerek bireysel, gerekse toplumsal konularda önemli düzenlemelere yer verilmiştir. </a:t>
            </a:r>
            <a:endParaRPr lang="tr-TR" sz="2400" dirty="0"/>
          </a:p>
        </p:txBody>
      </p:sp>
      <p:pic>
        <p:nvPicPr>
          <p:cNvPr id="8194" name="Picture 2" descr="D:\Ensar vakfı siyer  çalışmaları\fotoğraflar\7k8s3eqqbd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785794"/>
            <a:ext cx="3286148" cy="285752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3929058" y="3214686"/>
            <a:ext cx="4929222" cy="307183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i="1" dirty="0" smtClean="0">
                <a:solidFill>
                  <a:srgbClr val="002060"/>
                </a:solidFill>
              </a:rPr>
              <a:t>Mekke döneminde fıkhi hükümler azdır ve genel kural niteliğindedir. Medine döneminde ise fıkhın genel kaideleri oluşmuştur. </a:t>
            </a:r>
          </a:p>
          <a:p>
            <a:pPr algn="ctr"/>
            <a:endParaRPr lang="tr-TR" sz="2400" i="1" dirty="0">
              <a:solidFill>
                <a:srgbClr val="002060"/>
              </a:solidFill>
            </a:endParaRPr>
          </a:p>
          <a:p>
            <a:pPr algn="ctr"/>
            <a:r>
              <a:rPr lang="tr-TR" sz="2400" i="1" dirty="0" smtClean="0">
                <a:solidFill>
                  <a:srgbClr val="002060"/>
                </a:solidFill>
              </a:rPr>
              <a:t>Buna göre fıkıh ilmi açısından Mekke ve Medine dönemlerini karşılaştırınız.</a:t>
            </a:r>
            <a:endParaRPr lang="tr-TR" sz="24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5207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3.2. Fıkıh İlminde Yeni Gelişmeler 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57158" y="1142984"/>
            <a:ext cx="2500330" cy="32861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6.</a:t>
            </a:r>
            <a:r>
              <a:rPr lang="tr-TR" sz="2400" dirty="0" smtClean="0"/>
              <a:t> Şer’iye sicili çalışmaları ve değerlendirilmesi yapılmaktadır.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428992" y="2714620"/>
            <a:ext cx="2428892" cy="32147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7. </a:t>
            </a:r>
            <a:r>
              <a:rPr lang="tr-TR" sz="2400" dirty="0" smtClean="0"/>
              <a:t>İndeksler hazırlanmakta ve ilgili kitaplara eklenerek basımlar yapılmaktadır.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6357950" y="1142984"/>
            <a:ext cx="2428892" cy="371477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8. </a:t>
            </a:r>
            <a:r>
              <a:rPr lang="tr-TR" sz="2400" dirty="0" smtClean="0"/>
              <a:t>El yazma eserler tahkikli olarak yayına hazırlanmaktadır.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58" y="285728"/>
            <a:ext cx="5207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3.2. Fıkıh İlminde Yeni Gelişmeler 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57158" y="1285860"/>
            <a:ext cx="2286016" cy="31432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9. </a:t>
            </a:r>
            <a:r>
              <a:rPr lang="tr-TR" sz="2400" dirty="0" smtClean="0"/>
              <a:t>Çeşitli tercemeler yapılmaktadır 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2857488" y="2714620"/>
            <a:ext cx="2357454" cy="32147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10.</a:t>
            </a:r>
            <a:r>
              <a:rPr lang="tr-TR" sz="2400" dirty="0" smtClean="0"/>
              <a:t> Fetva heyetleri günlük meselelere fetvalar vermektedir. </a:t>
            </a:r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5429256" y="857232"/>
            <a:ext cx="3357586" cy="578647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11. </a:t>
            </a:r>
            <a:r>
              <a:rPr lang="tr-TR" sz="2400" dirty="0" smtClean="0"/>
              <a:t>Eskiden beri ibâdât, muâmelât, münakehât ve müfârakât, ukûbât şeklinde işlenen fıkıh konuları biraz daha ayrıntılı hâle getirilmiş, Ferâiz, Adâb (Fıkıh hükümlerinin uygulanma usulü), Ahval-ı Şahsiye, Ahkâm-ı Sultaniye ve Siyaset-i Şer’iye (Devletler ve Kamu hukuku) gibi isimlerle fıkha yeni başlıklar ilave edilmiştir.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28596" y="1285860"/>
            <a:ext cx="7643866" cy="7858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Hz. Peygamber Döneminin Fıkhi Özellikleri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57158" y="428604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1.1. Hz. Peygamber Dönemi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28596" y="2285992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Teşri (yeni hüküm koyma)</a:t>
            </a:r>
          </a:p>
        </p:txBody>
      </p:sp>
      <p:sp>
        <p:nvSpPr>
          <p:cNvPr id="7" name="6 Dikdörtgen"/>
          <p:cNvSpPr/>
          <p:nvPr/>
        </p:nvSpPr>
        <p:spPr>
          <a:xfrm>
            <a:off x="1857356" y="3357562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Hükümlerde tedricîlik</a:t>
            </a:r>
          </a:p>
        </p:txBody>
      </p:sp>
      <p:sp>
        <p:nvSpPr>
          <p:cNvPr id="8" name="7 Dikdörtgen"/>
          <p:cNvSpPr/>
          <p:nvPr/>
        </p:nvSpPr>
        <p:spPr>
          <a:xfrm>
            <a:off x="3786182" y="4429132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Hükümlerde kolaylık</a:t>
            </a:r>
          </a:p>
        </p:txBody>
      </p:sp>
      <p:sp>
        <p:nvSpPr>
          <p:cNvPr id="9" name="8 Dikdörtgen"/>
          <p:cNvSpPr/>
          <p:nvPr/>
        </p:nvSpPr>
        <p:spPr>
          <a:xfrm>
            <a:off x="5357818" y="5572140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Nesih (Hükmün Kaldırılması)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yenislayt.com/upload/9e41943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57158" y="428604"/>
            <a:ext cx="4288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1.1. Hz. Peygamber Dönemi</a:t>
            </a:r>
          </a:p>
        </p:txBody>
      </p:sp>
      <p:sp>
        <p:nvSpPr>
          <p:cNvPr id="7" name="6 Dikdörtgen"/>
          <p:cNvSpPr/>
          <p:nvPr/>
        </p:nvSpPr>
        <p:spPr>
          <a:xfrm>
            <a:off x="500034" y="1785926"/>
            <a:ext cx="3429024" cy="8572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Teşri (yeni hüküm koyma)</a:t>
            </a:r>
          </a:p>
        </p:txBody>
      </p:sp>
      <p:sp>
        <p:nvSpPr>
          <p:cNvPr id="8" name="7 Dikdörtgen"/>
          <p:cNvSpPr/>
          <p:nvPr/>
        </p:nvSpPr>
        <p:spPr>
          <a:xfrm>
            <a:off x="4286248" y="1785926"/>
            <a:ext cx="3857652" cy="45005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Hz. Peygamber, kimi zaman sahabeye danışarak bazen de bilgi ve tecrübelerine, içinde yaşadığı çevre şartlarına göre kendi rey ve içtihadı ile de hükümler vermiştir. Bu hükümler isabetli değilse vahiy tarafından düzeltilmiştir.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2594</Words>
  <Application>Microsoft Office PowerPoint</Application>
  <PresentationFormat>Ekran Gösterisi (4:3)</PresentationFormat>
  <Paragraphs>310</Paragraphs>
  <Slides>71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71</vt:i4>
      </vt:variant>
    </vt:vector>
  </HeadingPairs>
  <TitlesOfParts>
    <vt:vector size="7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AKTS.PC</dc:creator>
  <cp:lastModifiedBy>AKTS.PC</cp:lastModifiedBy>
  <cp:revision>120</cp:revision>
  <dcterms:created xsi:type="dcterms:W3CDTF">2017-10-27T17:02:50Z</dcterms:created>
  <dcterms:modified xsi:type="dcterms:W3CDTF">2017-11-04T18:27:46Z</dcterms:modified>
</cp:coreProperties>
</file>